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32"/>
  </p:notesMasterIdLst>
  <p:sldIdLst>
    <p:sldId id="704" r:id="rId5"/>
    <p:sldId id="705" r:id="rId6"/>
    <p:sldId id="256" r:id="rId7"/>
    <p:sldId id="657" r:id="rId8"/>
    <p:sldId id="688" r:id="rId9"/>
    <p:sldId id="700" r:id="rId10"/>
    <p:sldId id="701" r:id="rId11"/>
    <p:sldId id="702" r:id="rId12"/>
    <p:sldId id="703" r:id="rId13"/>
    <p:sldId id="679" r:id="rId14"/>
    <p:sldId id="683" r:id="rId15"/>
    <p:sldId id="684" r:id="rId16"/>
    <p:sldId id="685" r:id="rId17"/>
    <p:sldId id="686" r:id="rId18"/>
    <p:sldId id="687" r:id="rId19"/>
    <p:sldId id="689" r:id="rId20"/>
    <p:sldId id="690" r:id="rId21"/>
    <p:sldId id="691" r:id="rId22"/>
    <p:sldId id="692" r:id="rId23"/>
    <p:sldId id="693" r:id="rId24"/>
    <p:sldId id="694" r:id="rId25"/>
    <p:sldId id="695" r:id="rId26"/>
    <p:sldId id="696" r:id="rId27"/>
    <p:sldId id="697" r:id="rId28"/>
    <p:sldId id="698" r:id="rId29"/>
    <p:sldId id="699" r:id="rId30"/>
    <p:sldId id="281" r:id="rId31"/>
  </p:sldIdLst>
  <p:sldSz cx="9144000" cy="6858000" type="letter"/>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964" autoAdjust="0"/>
    <p:restoredTop sz="88746" autoAdjust="0"/>
  </p:normalViewPr>
  <p:slideViewPr>
    <p:cSldViewPr snapToGrid="0">
      <p:cViewPr varScale="1">
        <p:scale>
          <a:sx n="56" d="100"/>
          <a:sy n="56" d="100"/>
        </p:scale>
        <p:origin x="1720" y="48"/>
      </p:cViewPr>
      <p:guideLst/>
    </p:cSldViewPr>
  </p:slideViewPr>
  <p:notesTextViewPr>
    <p:cViewPr>
      <p:scale>
        <a:sx n="75" d="100"/>
        <a:sy n="75"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6D2AE026-D714-4F70-92D9-0A43647EB9FE}" type="datetimeFigureOut">
              <a:rPr lang="en-US" smtClean="0"/>
              <a:t>4/27/2025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1707A2F-BF41-454E-BAC0-93E483D4988E}" type="slidenum">
              <a:rPr lang="en-US" smtClean="0"/>
              <a:t>‹#›</a:t>
            </a:fld>
            <a:endParaRPr lang="en-US"/>
          </a:p>
        </p:txBody>
      </p:sp>
    </p:spTree>
    <p:extLst>
      <p:ext uri="{BB962C8B-B14F-4D97-AF65-F5344CB8AC3E}">
        <p14:creationId xmlns:p14="http://schemas.microsoft.com/office/powerpoint/2010/main" val="25161946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707A2F-BF41-454E-BAC0-93E483D4988E}" type="slidenum">
              <a:rPr lang="en-US" smtClean="0"/>
              <a:t>20</a:t>
            </a:fld>
            <a:endParaRPr lang="en-US"/>
          </a:p>
        </p:txBody>
      </p:sp>
    </p:spTree>
    <p:extLst>
      <p:ext uri="{BB962C8B-B14F-4D97-AF65-F5344CB8AC3E}">
        <p14:creationId xmlns:p14="http://schemas.microsoft.com/office/powerpoint/2010/main" val="1175872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8871-7936-EB06-8B31-7AAB40925D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7C2403-1447-544B-D97E-E30E7BDEBC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53F480-643D-44E2-70D7-D6C238BEFA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983129-DD7B-F2E7-75CD-B350C87A4483}"/>
              </a:ext>
            </a:extLst>
          </p:cNvPr>
          <p:cNvSpPr>
            <a:spLocks noGrp="1"/>
          </p:cNvSpPr>
          <p:nvPr>
            <p:ph type="sldNum" sz="quarter" idx="5"/>
          </p:nvPr>
        </p:nvSpPr>
        <p:spPr/>
        <p:txBody>
          <a:bodyPr/>
          <a:lstStyle/>
          <a:p>
            <a:fld id="{51707A2F-BF41-454E-BAC0-93E483D4988E}" type="slidenum">
              <a:rPr lang="en-US" smtClean="0"/>
              <a:t>21</a:t>
            </a:fld>
            <a:endParaRPr lang="en-US"/>
          </a:p>
        </p:txBody>
      </p:sp>
    </p:spTree>
    <p:extLst>
      <p:ext uri="{BB962C8B-B14F-4D97-AF65-F5344CB8AC3E}">
        <p14:creationId xmlns:p14="http://schemas.microsoft.com/office/powerpoint/2010/main" val="7912609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BF556A-9B21-ABA1-67FF-28636AE3F8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1CE8E9-D4D6-7CB9-83B1-F612AB52B3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4F561C-32C4-52FA-693E-14D8F3C6AB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F7E1179-163D-03D3-FA20-6EA0A4D9F888}"/>
              </a:ext>
            </a:extLst>
          </p:cNvPr>
          <p:cNvSpPr>
            <a:spLocks noGrp="1"/>
          </p:cNvSpPr>
          <p:nvPr>
            <p:ph type="sldNum" sz="quarter" idx="5"/>
          </p:nvPr>
        </p:nvSpPr>
        <p:spPr/>
        <p:txBody>
          <a:bodyPr/>
          <a:lstStyle/>
          <a:p>
            <a:fld id="{51707A2F-BF41-454E-BAC0-93E483D4988E}" type="slidenum">
              <a:rPr lang="en-US" smtClean="0"/>
              <a:t>22</a:t>
            </a:fld>
            <a:endParaRPr lang="en-US"/>
          </a:p>
        </p:txBody>
      </p:sp>
    </p:spTree>
    <p:extLst>
      <p:ext uri="{BB962C8B-B14F-4D97-AF65-F5344CB8AC3E}">
        <p14:creationId xmlns:p14="http://schemas.microsoft.com/office/powerpoint/2010/main" val="3533292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D25B4D9-0E5A-494F-BF12-DCBF9C57E1A9}" type="datetimeFigureOut">
              <a:rPr lang="en-US" smtClean="0"/>
              <a:t>4/27/2025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CBC07B-1045-43C5-AF06-166EA213BBD5}" type="slidenum">
              <a:rPr lang="en-US" smtClean="0"/>
              <a:t>‹#›</a:t>
            </a:fld>
            <a:endParaRPr lang="en-US"/>
          </a:p>
        </p:txBody>
      </p:sp>
    </p:spTree>
    <p:extLst>
      <p:ext uri="{BB962C8B-B14F-4D97-AF65-F5344CB8AC3E}">
        <p14:creationId xmlns:p14="http://schemas.microsoft.com/office/powerpoint/2010/main" val="589703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D25B4D9-0E5A-494F-BF12-DCBF9C57E1A9}" type="datetimeFigureOut">
              <a:rPr lang="en-US" smtClean="0"/>
              <a:t>4/27/2025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CBC07B-1045-43C5-AF06-166EA213BBD5}" type="slidenum">
              <a:rPr lang="en-US" smtClean="0"/>
              <a:t>‹#›</a:t>
            </a:fld>
            <a:endParaRPr lang="en-US"/>
          </a:p>
        </p:txBody>
      </p:sp>
    </p:spTree>
    <p:extLst>
      <p:ext uri="{BB962C8B-B14F-4D97-AF65-F5344CB8AC3E}">
        <p14:creationId xmlns:p14="http://schemas.microsoft.com/office/powerpoint/2010/main" val="4231262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D25B4D9-0E5A-494F-BF12-DCBF9C57E1A9}" type="datetimeFigureOut">
              <a:rPr lang="en-US" smtClean="0"/>
              <a:t>4/27/2025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CBC07B-1045-43C5-AF06-166EA213BBD5}" type="slidenum">
              <a:rPr lang="en-US" smtClean="0"/>
              <a:t>‹#›</a:t>
            </a:fld>
            <a:endParaRPr lang="en-US"/>
          </a:p>
        </p:txBody>
      </p:sp>
    </p:spTree>
    <p:extLst>
      <p:ext uri="{BB962C8B-B14F-4D97-AF65-F5344CB8AC3E}">
        <p14:creationId xmlns:p14="http://schemas.microsoft.com/office/powerpoint/2010/main" val="1834792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D25B4D9-0E5A-494F-BF12-DCBF9C57E1A9}" type="datetimeFigureOut">
              <a:rPr lang="en-US" smtClean="0"/>
              <a:t>4/27/2025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CBC07B-1045-43C5-AF06-166EA213BBD5}" type="slidenum">
              <a:rPr lang="en-US" smtClean="0"/>
              <a:t>‹#›</a:t>
            </a:fld>
            <a:endParaRPr lang="en-US"/>
          </a:p>
        </p:txBody>
      </p:sp>
    </p:spTree>
    <p:extLst>
      <p:ext uri="{BB962C8B-B14F-4D97-AF65-F5344CB8AC3E}">
        <p14:creationId xmlns:p14="http://schemas.microsoft.com/office/powerpoint/2010/main" val="1576069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D25B4D9-0E5A-494F-BF12-DCBF9C57E1A9}" type="datetimeFigureOut">
              <a:rPr lang="en-US" smtClean="0"/>
              <a:t>4/27/2025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CBC07B-1045-43C5-AF06-166EA213BBD5}" type="slidenum">
              <a:rPr lang="en-US" smtClean="0"/>
              <a:t>‹#›</a:t>
            </a:fld>
            <a:endParaRPr lang="en-US"/>
          </a:p>
        </p:txBody>
      </p:sp>
    </p:spTree>
    <p:extLst>
      <p:ext uri="{BB962C8B-B14F-4D97-AF65-F5344CB8AC3E}">
        <p14:creationId xmlns:p14="http://schemas.microsoft.com/office/powerpoint/2010/main" val="1417767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D25B4D9-0E5A-494F-BF12-DCBF9C57E1A9}" type="datetimeFigureOut">
              <a:rPr lang="en-US" smtClean="0"/>
              <a:t>4/27/2025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CBC07B-1045-43C5-AF06-166EA213BBD5}" type="slidenum">
              <a:rPr lang="en-US" smtClean="0"/>
              <a:t>‹#›</a:t>
            </a:fld>
            <a:endParaRPr lang="en-US"/>
          </a:p>
        </p:txBody>
      </p:sp>
    </p:spTree>
    <p:extLst>
      <p:ext uri="{BB962C8B-B14F-4D97-AF65-F5344CB8AC3E}">
        <p14:creationId xmlns:p14="http://schemas.microsoft.com/office/powerpoint/2010/main" val="7970005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D25B4D9-0E5A-494F-BF12-DCBF9C57E1A9}" type="datetimeFigureOut">
              <a:rPr lang="en-US" smtClean="0"/>
              <a:t>4/27/2025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CBC07B-1045-43C5-AF06-166EA213BBD5}" type="slidenum">
              <a:rPr lang="en-US" smtClean="0"/>
              <a:t>‹#›</a:t>
            </a:fld>
            <a:endParaRPr lang="en-US"/>
          </a:p>
        </p:txBody>
      </p:sp>
    </p:spTree>
    <p:extLst>
      <p:ext uri="{BB962C8B-B14F-4D97-AF65-F5344CB8AC3E}">
        <p14:creationId xmlns:p14="http://schemas.microsoft.com/office/powerpoint/2010/main" val="1589906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D25B4D9-0E5A-494F-BF12-DCBF9C57E1A9}" type="datetimeFigureOut">
              <a:rPr lang="en-US" smtClean="0"/>
              <a:t>4/27/2025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CBC07B-1045-43C5-AF06-166EA213BBD5}" type="slidenum">
              <a:rPr lang="en-US" smtClean="0"/>
              <a:t>‹#›</a:t>
            </a:fld>
            <a:endParaRPr lang="en-US"/>
          </a:p>
        </p:txBody>
      </p:sp>
    </p:spTree>
    <p:extLst>
      <p:ext uri="{BB962C8B-B14F-4D97-AF65-F5344CB8AC3E}">
        <p14:creationId xmlns:p14="http://schemas.microsoft.com/office/powerpoint/2010/main" val="2630557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5B4D9-0E5A-494F-BF12-DCBF9C57E1A9}" type="datetimeFigureOut">
              <a:rPr lang="en-US" smtClean="0"/>
              <a:t>4/27/2025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CBC07B-1045-43C5-AF06-166EA213BBD5}" type="slidenum">
              <a:rPr lang="en-US" smtClean="0"/>
              <a:t>‹#›</a:t>
            </a:fld>
            <a:endParaRPr lang="en-US"/>
          </a:p>
        </p:txBody>
      </p:sp>
    </p:spTree>
    <p:extLst>
      <p:ext uri="{BB962C8B-B14F-4D97-AF65-F5344CB8AC3E}">
        <p14:creationId xmlns:p14="http://schemas.microsoft.com/office/powerpoint/2010/main" val="2713132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D25B4D9-0E5A-494F-BF12-DCBF9C57E1A9}" type="datetimeFigureOut">
              <a:rPr lang="en-US" smtClean="0"/>
              <a:t>4/27/2025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CBC07B-1045-43C5-AF06-166EA213BBD5}" type="slidenum">
              <a:rPr lang="en-US" smtClean="0"/>
              <a:t>‹#›</a:t>
            </a:fld>
            <a:endParaRPr lang="en-US"/>
          </a:p>
        </p:txBody>
      </p:sp>
    </p:spTree>
    <p:extLst>
      <p:ext uri="{BB962C8B-B14F-4D97-AF65-F5344CB8AC3E}">
        <p14:creationId xmlns:p14="http://schemas.microsoft.com/office/powerpoint/2010/main" val="622391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D25B4D9-0E5A-494F-BF12-DCBF9C57E1A9}" type="datetimeFigureOut">
              <a:rPr lang="en-US" smtClean="0"/>
              <a:t>4/27/2025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CBC07B-1045-43C5-AF06-166EA213BBD5}" type="slidenum">
              <a:rPr lang="en-US" smtClean="0"/>
              <a:t>‹#›</a:t>
            </a:fld>
            <a:endParaRPr lang="en-US"/>
          </a:p>
        </p:txBody>
      </p:sp>
    </p:spTree>
    <p:extLst>
      <p:ext uri="{BB962C8B-B14F-4D97-AF65-F5344CB8AC3E}">
        <p14:creationId xmlns:p14="http://schemas.microsoft.com/office/powerpoint/2010/main" val="3915119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25B4D9-0E5A-494F-BF12-DCBF9C57E1A9}" type="datetimeFigureOut">
              <a:rPr lang="en-US" smtClean="0"/>
              <a:t>4/27/2025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CBC07B-1045-43C5-AF06-166EA213BBD5}" type="slidenum">
              <a:rPr lang="en-US" smtClean="0"/>
              <a:t>‹#›</a:t>
            </a:fld>
            <a:endParaRPr lang="en-US"/>
          </a:p>
        </p:txBody>
      </p:sp>
    </p:spTree>
    <p:extLst>
      <p:ext uri="{BB962C8B-B14F-4D97-AF65-F5344CB8AC3E}">
        <p14:creationId xmlns:p14="http://schemas.microsoft.com/office/powerpoint/2010/main" val="7576373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07B739F-9E6F-F688-99FE-19F049C55943}"/>
              </a:ext>
            </a:extLst>
          </p:cNvPr>
          <p:cNvPicPr>
            <a:picLocks noChangeAspect="1"/>
          </p:cNvPicPr>
          <p:nvPr/>
        </p:nvPicPr>
        <p:blipFill>
          <a:blip r:embed="rId2"/>
          <a:stretch>
            <a:fillRect/>
          </a:stretch>
        </p:blipFill>
        <p:spPr>
          <a:xfrm>
            <a:off x="0" y="0"/>
            <a:ext cx="9144000" cy="6858000"/>
          </a:xfrm>
          <a:prstGeom prst="rect">
            <a:avLst/>
          </a:prstGeom>
        </p:spPr>
      </p:pic>
      <p:sp>
        <p:nvSpPr>
          <p:cNvPr id="4" name="TextBox 3">
            <a:extLst>
              <a:ext uri="{FF2B5EF4-FFF2-40B4-BE49-F238E27FC236}">
                <a16:creationId xmlns:a16="http://schemas.microsoft.com/office/drawing/2014/main" id="{BA2DC32C-215C-04FE-3552-CB3A3705B872}"/>
              </a:ext>
            </a:extLst>
          </p:cNvPr>
          <p:cNvSpPr txBox="1"/>
          <p:nvPr/>
        </p:nvSpPr>
        <p:spPr>
          <a:xfrm>
            <a:off x="3495040" y="264160"/>
            <a:ext cx="5486400" cy="212365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Bradley Hand ITC" panose="03070402050302030203" pitchFamily="66" charset="0"/>
                <a:ea typeface="+mn-ea"/>
                <a:cs typeface="+mn-cs"/>
              </a:rPr>
              <a:t>Life of Christ</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600" b="0" i="0" u="none" strike="noStrike" kern="1200" cap="none" spc="0" normalizeH="0" baseline="0" noProof="0" dirty="0">
                <a:ln>
                  <a:noFill/>
                </a:ln>
                <a:solidFill>
                  <a:prstClr val="black"/>
                </a:solidFill>
                <a:effectLst/>
                <a:uLnTx/>
                <a:uFillTx/>
                <a:latin typeface="Bradley Hand ITC" panose="03070402050302030203" pitchFamily="66" charset="0"/>
                <a:ea typeface="+mn-ea"/>
                <a:cs typeface="+mn-cs"/>
              </a:rPr>
              <a:t>Part 2</a:t>
            </a:r>
          </a:p>
        </p:txBody>
      </p:sp>
    </p:spTree>
    <p:extLst>
      <p:ext uri="{BB962C8B-B14F-4D97-AF65-F5344CB8AC3E}">
        <p14:creationId xmlns:p14="http://schemas.microsoft.com/office/powerpoint/2010/main" val="2607727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alpha val="95000"/>
          </a:schemeClr>
        </a:solidFill>
        <a:effectLst/>
      </p:bgPr>
    </p:bg>
    <p:spTree>
      <p:nvGrpSpPr>
        <p:cNvPr id="1" name="">
          <a:extLst>
            <a:ext uri="{FF2B5EF4-FFF2-40B4-BE49-F238E27FC236}">
              <a16:creationId xmlns:a16="http://schemas.microsoft.com/office/drawing/2014/main" id="{46741145-1B6D-CC00-2D8B-63AB2986FC60}"/>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7D147089-B3E8-79B2-4150-9F6E4FD9B581}"/>
              </a:ext>
            </a:extLst>
          </p:cNvPr>
          <p:cNvPicPr>
            <a:picLocks noChangeAspect="1"/>
          </p:cNvPicPr>
          <p:nvPr/>
        </p:nvPicPr>
        <p:blipFill>
          <a:blip r:embed="rId2"/>
          <a:stretch>
            <a:fillRect/>
          </a:stretch>
        </p:blipFill>
        <p:spPr>
          <a:xfrm>
            <a:off x="0" y="0"/>
            <a:ext cx="9144000" cy="6858000"/>
          </a:xfrm>
          <a:prstGeom prst="rect">
            <a:avLst/>
          </a:prstGeom>
        </p:spPr>
      </p:pic>
      <p:sp>
        <p:nvSpPr>
          <p:cNvPr id="2" name="Rectangle 1">
            <a:extLst>
              <a:ext uri="{FF2B5EF4-FFF2-40B4-BE49-F238E27FC236}">
                <a16:creationId xmlns:a16="http://schemas.microsoft.com/office/drawing/2014/main" id="{267B121D-BBD1-AC60-6C6D-463F24ED3CE2}"/>
              </a:ext>
            </a:extLst>
          </p:cNvPr>
          <p:cNvSpPr/>
          <p:nvPr/>
        </p:nvSpPr>
        <p:spPr>
          <a:xfrm>
            <a:off x="0" y="0"/>
            <a:ext cx="9144000" cy="6858000"/>
          </a:xfrm>
          <a:prstGeom prst="rect">
            <a:avLst/>
          </a:prstGeom>
          <a:solidFill>
            <a:schemeClr val="bg1">
              <a:lumMod val="75000"/>
              <a:alpha val="9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92224F42-C5D5-0F76-31EB-59B8DF3CF2C3}"/>
              </a:ext>
            </a:extLst>
          </p:cNvPr>
          <p:cNvSpPr txBox="1"/>
          <p:nvPr/>
        </p:nvSpPr>
        <p:spPr>
          <a:xfrm>
            <a:off x="284480" y="199291"/>
            <a:ext cx="8575040" cy="784830"/>
          </a:xfrm>
          <a:prstGeom prst="rect">
            <a:avLst/>
          </a:prstGeom>
          <a:noFill/>
        </p:spPr>
        <p:txBody>
          <a:bodyPr wrap="square" rtlCol="0">
            <a:spAutoFit/>
          </a:bodyPr>
          <a:lstStyle/>
          <a:p>
            <a:r>
              <a:rPr lang="en-US" sz="4500" b="1" dirty="0">
                <a:solidFill>
                  <a:schemeClr val="accent2">
                    <a:lumMod val="50000"/>
                  </a:schemeClr>
                </a:solidFill>
              </a:rPr>
              <a:t>Prophecies</a:t>
            </a:r>
            <a:r>
              <a:rPr lang="en-US" sz="4500" b="1" dirty="0"/>
              <a:t> &amp; Fulfillment</a:t>
            </a:r>
            <a:endParaRPr lang="en-US" sz="3600" dirty="0"/>
          </a:p>
        </p:txBody>
      </p:sp>
      <p:sp>
        <p:nvSpPr>
          <p:cNvPr id="5" name="TextBox 4">
            <a:extLst>
              <a:ext uri="{FF2B5EF4-FFF2-40B4-BE49-F238E27FC236}">
                <a16:creationId xmlns:a16="http://schemas.microsoft.com/office/drawing/2014/main" id="{786C836C-14FB-9929-2282-88E2F26CAF6A}"/>
              </a:ext>
            </a:extLst>
          </p:cNvPr>
          <p:cNvSpPr txBox="1"/>
          <p:nvPr/>
        </p:nvSpPr>
        <p:spPr>
          <a:xfrm>
            <a:off x="284480" y="1183412"/>
            <a:ext cx="8575040" cy="646331"/>
          </a:xfrm>
          <a:prstGeom prst="rect">
            <a:avLst/>
          </a:prstGeom>
          <a:noFill/>
        </p:spPr>
        <p:txBody>
          <a:bodyPr wrap="square" rtlCol="0">
            <a:spAutoFit/>
          </a:bodyPr>
          <a:lstStyle/>
          <a:p>
            <a:r>
              <a:rPr lang="en-US" sz="3600" b="1" kern="100" dirty="0">
                <a:effectLst/>
                <a:ea typeface="Aptos" panose="020B0004020202020204" pitchFamily="34" charset="0"/>
                <a:cs typeface="Times New Roman" panose="02020603050405020304" pitchFamily="18" charset="0"/>
              </a:rPr>
              <a:t>*The Messiah would be born in Bethlehem</a:t>
            </a:r>
            <a:endParaRPr lang="en-US" sz="3600" kern="100" dirty="0">
              <a:effectLst/>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1AF10530-30BF-67B8-1DE0-E475998EBC05}"/>
              </a:ext>
            </a:extLst>
          </p:cNvPr>
          <p:cNvSpPr txBox="1"/>
          <p:nvPr/>
        </p:nvSpPr>
        <p:spPr>
          <a:xfrm>
            <a:off x="284480" y="2621086"/>
            <a:ext cx="8575040" cy="2554545"/>
          </a:xfrm>
          <a:prstGeom prst="rect">
            <a:avLst/>
          </a:prstGeom>
          <a:noFill/>
        </p:spPr>
        <p:txBody>
          <a:bodyPr wrap="square" rtlCol="0">
            <a:spAutoFit/>
          </a:bodyPr>
          <a:lstStyle/>
          <a:p>
            <a:r>
              <a:rPr lang="en-US" sz="3200" b="0" i="1" dirty="0">
                <a:solidFill>
                  <a:schemeClr val="accent2">
                    <a:lumMod val="50000"/>
                  </a:schemeClr>
                </a:solidFill>
                <a:effectLst/>
              </a:rPr>
              <a:t>“But you, Bethlehem Ephrathah, Though you are little among the thousands of Judah, Yet out of you shall come forth to Me The One to be Ruler in Israel, Whose goings forth are from of old, From everlasting.”</a:t>
            </a:r>
            <a:r>
              <a:rPr lang="en-US" sz="3200" b="0" i="0" dirty="0">
                <a:solidFill>
                  <a:schemeClr val="accent2">
                    <a:lumMod val="50000"/>
                  </a:schemeClr>
                </a:solidFill>
                <a:effectLst/>
              </a:rPr>
              <a:t>								</a:t>
            </a:r>
            <a:r>
              <a:rPr lang="en-US" sz="2800" b="0" i="0" dirty="0">
                <a:solidFill>
                  <a:schemeClr val="accent2">
                    <a:lumMod val="50000"/>
                  </a:schemeClr>
                </a:solidFill>
                <a:effectLst/>
              </a:rPr>
              <a:t>Micah 5:2</a:t>
            </a:r>
            <a:endParaRPr lang="en-US" sz="2800" kern="100" dirty="0">
              <a:solidFill>
                <a:schemeClr val="accent2">
                  <a:lumMod val="50000"/>
                </a:schemeClr>
              </a:solidFill>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8669206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75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alpha val="95000"/>
          </a:schemeClr>
        </a:solidFill>
        <a:effectLst/>
      </p:bgPr>
    </p:bg>
    <p:spTree>
      <p:nvGrpSpPr>
        <p:cNvPr id="1" name="">
          <a:extLst>
            <a:ext uri="{FF2B5EF4-FFF2-40B4-BE49-F238E27FC236}">
              <a16:creationId xmlns:a16="http://schemas.microsoft.com/office/drawing/2014/main" id="{3B17C6D1-A01F-6E9D-343C-60BE5F8D9012}"/>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2508F052-CF2A-F2B9-0964-D711AEDEE7EF}"/>
              </a:ext>
            </a:extLst>
          </p:cNvPr>
          <p:cNvPicPr>
            <a:picLocks noChangeAspect="1"/>
          </p:cNvPicPr>
          <p:nvPr/>
        </p:nvPicPr>
        <p:blipFill>
          <a:blip r:embed="rId2"/>
          <a:stretch>
            <a:fillRect/>
          </a:stretch>
        </p:blipFill>
        <p:spPr>
          <a:xfrm>
            <a:off x="0" y="0"/>
            <a:ext cx="9144000" cy="6858000"/>
          </a:xfrm>
          <a:prstGeom prst="rect">
            <a:avLst/>
          </a:prstGeom>
        </p:spPr>
      </p:pic>
      <p:sp>
        <p:nvSpPr>
          <p:cNvPr id="2" name="Rectangle 1">
            <a:extLst>
              <a:ext uri="{FF2B5EF4-FFF2-40B4-BE49-F238E27FC236}">
                <a16:creationId xmlns:a16="http://schemas.microsoft.com/office/drawing/2014/main" id="{35637E6A-A1F6-7E30-DAE8-19B3094451E2}"/>
              </a:ext>
            </a:extLst>
          </p:cNvPr>
          <p:cNvSpPr/>
          <p:nvPr/>
        </p:nvSpPr>
        <p:spPr>
          <a:xfrm>
            <a:off x="0" y="0"/>
            <a:ext cx="9144000" cy="6858000"/>
          </a:xfrm>
          <a:prstGeom prst="rect">
            <a:avLst/>
          </a:prstGeom>
          <a:solidFill>
            <a:schemeClr val="bg1">
              <a:lumMod val="75000"/>
              <a:alpha val="9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A5A588BD-6021-6539-87DD-A4263CCAD767}"/>
              </a:ext>
            </a:extLst>
          </p:cNvPr>
          <p:cNvSpPr txBox="1"/>
          <p:nvPr/>
        </p:nvSpPr>
        <p:spPr>
          <a:xfrm>
            <a:off x="284480" y="199291"/>
            <a:ext cx="8575040" cy="784830"/>
          </a:xfrm>
          <a:prstGeom prst="rect">
            <a:avLst/>
          </a:prstGeom>
          <a:noFill/>
        </p:spPr>
        <p:txBody>
          <a:bodyPr wrap="square" rtlCol="0">
            <a:spAutoFit/>
          </a:bodyPr>
          <a:lstStyle/>
          <a:p>
            <a:r>
              <a:rPr lang="en-US" sz="4500" b="1" dirty="0"/>
              <a:t>Prophecies &amp; </a:t>
            </a:r>
            <a:r>
              <a:rPr lang="en-US" sz="4500" b="1" dirty="0">
                <a:solidFill>
                  <a:srgbClr val="0000FF"/>
                </a:solidFill>
              </a:rPr>
              <a:t>Fulfillment</a:t>
            </a:r>
            <a:endParaRPr lang="en-US" sz="3600" dirty="0">
              <a:solidFill>
                <a:srgbClr val="0000FF"/>
              </a:solidFill>
            </a:endParaRPr>
          </a:p>
        </p:txBody>
      </p:sp>
      <p:sp>
        <p:nvSpPr>
          <p:cNvPr id="5" name="TextBox 4">
            <a:extLst>
              <a:ext uri="{FF2B5EF4-FFF2-40B4-BE49-F238E27FC236}">
                <a16:creationId xmlns:a16="http://schemas.microsoft.com/office/drawing/2014/main" id="{E69E078D-E497-8FD8-69C4-4401E6621CB8}"/>
              </a:ext>
            </a:extLst>
          </p:cNvPr>
          <p:cNvSpPr txBox="1"/>
          <p:nvPr/>
        </p:nvSpPr>
        <p:spPr>
          <a:xfrm>
            <a:off x="284480" y="1183412"/>
            <a:ext cx="8575040" cy="646331"/>
          </a:xfrm>
          <a:prstGeom prst="rect">
            <a:avLst/>
          </a:prstGeom>
          <a:noFill/>
        </p:spPr>
        <p:txBody>
          <a:bodyPr wrap="square" rtlCol="0">
            <a:spAutoFit/>
          </a:bodyPr>
          <a:lstStyle/>
          <a:p>
            <a:r>
              <a:rPr lang="en-US" sz="3600" b="1" kern="100" dirty="0">
                <a:effectLst/>
                <a:ea typeface="Aptos" panose="020B0004020202020204" pitchFamily="34" charset="0"/>
                <a:cs typeface="Times New Roman" panose="02020603050405020304" pitchFamily="18" charset="0"/>
              </a:rPr>
              <a:t>*The Messiah would be born in Bethlehem</a:t>
            </a:r>
            <a:endParaRPr lang="en-US" sz="3600" kern="100" dirty="0">
              <a:effectLst/>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2505C56F-FDE5-914C-D739-24B7C758884E}"/>
              </a:ext>
            </a:extLst>
          </p:cNvPr>
          <p:cNvSpPr txBox="1"/>
          <p:nvPr/>
        </p:nvSpPr>
        <p:spPr>
          <a:xfrm>
            <a:off x="284480" y="2621086"/>
            <a:ext cx="8707120" cy="3539430"/>
          </a:xfrm>
          <a:prstGeom prst="rect">
            <a:avLst/>
          </a:prstGeom>
          <a:noFill/>
        </p:spPr>
        <p:txBody>
          <a:bodyPr wrap="square" rtlCol="0">
            <a:spAutoFit/>
          </a:bodyPr>
          <a:lstStyle/>
          <a:p>
            <a:r>
              <a:rPr lang="en-US" sz="3200" i="1" dirty="0">
                <a:solidFill>
                  <a:srgbClr val="0000FF"/>
                </a:solidFill>
              </a:rPr>
              <a:t>“Now after Jesus was born in Bethlehem of Judea in the days of Herod the king, behold, wise men from the East came to Jerusalem,</a:t>
            </a:r>
            <a:r>
              <a:rPr lang="en-US" sz="3200" b="1" i="1" baseline="30000" dirty="0">
                <a:solidFill>
                  <a:srgbClr val="0000FF"/>
                </a:solidFill>
              </a:rPr>
              <a:t> </a:t>
            </a:r>
            <a:r>
              <a:rPr lang="en-US" sz="3200" i="1" dirty="0">
                <a:solidFill>
                  <a:srgbClr val="0000FF"/>
                </a:solidFill>
              </a:rPr>
              <a:t>saying, “Where is He who has been born King of the Jews? For we have seen His star in the East and have come to worship Him.”</a:t>
            </a:r>
          </a:p>
          <a:p>
            <a:pPr algn="r"/>
            <a:r>
              <a:rPr lang="en-US" sz="3200" kern="100" dirty="0">
                <a:solidFill>
                  <a:srgbClr val="0000FF"/>
                </a:solidFill>
                <a:effectLst/>
                <a:latin typeface="Aptos" panose="020B0004020202020204" pitchFamily="34" charset="0"/>
                <a:ea typeface="Aptos" panose="020B0004020202020204" pitchFamily="34" charset="0"/>
                <a:cs typeface="Times New Roman" panose="02020603050405020304" pitchFamily="18" charset="0"/>
              </a:rPr>
              <a:t> 	Matthew 2:1-2</a:t>
            </a:r>
          </a:p>
        </p:txBody>
      </p:sp>
    </p:spTree>
    <p:extLst>
      <p:ext uri="{BB962C8B-B14F-4D97-AF65-F5344CB8AC3E}">
        <p14:creationId xmlns:p14="http://schemas.microsoft.com/office/powerpoint/2010/main" val="397503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alpha val="95000"/>
          </a:schemeClr>
        </a:solidFill>
        <a:effectLst/>
      </p:bgPr>
    </p:bg>
    <p:spTree>
      <p:nvGrpSpPr>
        <p:cNvPr id="1" name="">
          <a:extLst>
            <a:ext uri="{FF2B5EF4-FFF2-40B4-BE49-F238E27FC236}">
              <a16:creationId xmlns:a16="http://schemas.microsoft.com/office/drawing/2014/main" id="{AC47EE00-FA3C-6428-8F99-6D92A61443E4}"/>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9B5751AA-AFDC-5801-8F94-7F76A137EE4E}"/>
              </a:ext>
            </a:extLst>
          </p:cNvPr>
          <p:cNvPicPr>
            <a:picLocks noChangeAspect="1"/>
          </p:cNvPicPr>
          <p:nvPr/>
        </p:nvPicPr>
        <p:blipFill>
          <a:blip r:embed="rId2"/>
          <a:stretch>
            <a:fillRect/>
          </a:stretch>
        </p:blipFill>
        <p:spPr>
          <a:xfrm>
            <a:off x="0" y="0"/>
            <a:ext cx="9144000" cy="6858000"/>
          </a:xfrm>
          <a:prstGeom prst="rect">
            <a:avLst/>
          </a:prstGeom>
        </p:spPr>
      </p:pic>
      <p:sp>
        <p:nvSpPr>
          <p:cNvPr id="2" name="Rectangle 1">
            <a:extLst>
              <a:ext uri="{FF2B5EF4-FFF2-40B4-BE49-F238E27FC236}">
                <a16:creationId xmlns:a16="http://schemas.microsoft.com/office/drawing/2014/main" id="{0692D87F-396E-7B90-7C32-1AFF795B9DDC}"/>
              </a:ext>
            </a:extLst>
          </p:cNvPr>
          <p:cNvSpPr/>
          <p:nvPr/>
        </p:nvSpPr>
        <p:spPr>
          <a:xfrm>
            <a:off x="0" y="0"/>
            <a:ext cx="9144000" cy="6858000"/>
          </a:xfrm>
          <a:prstGeom prst="rect">
            <a:avLst/>
          </a:prstGeom>
          <a:solidFill>
            <a:schemeClr val="bg1">
              <a:lumMod val="75000"/>
              <a:alpha val="9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04C60980-15B0-34AA-CB18-988DE43A5AA5}"/>
              </a:ext>
            </a:extLst>
          </p:cNvPr>
          <p:cNvSpPr txBox="1"/>
          <p:nvPr/>
        </p:nvSpPr>
        <p:spPr>
          <a:xfrm>
            <a:off x="284480" y="199291"/>
            <a:ext cx="8575040" cy="784830"/>
          </a:xfrm>
          <a:prstGeom prst="rect">
            <a:avLst/>
          </a:prstGeom>
          <a:noFill/>
        </p:spPr>
        <p:txBody>
          <a:bodyPr wrap="square" rtlCol="0">
            <a:spAutoFit/>
          </a:bodyPr>
          <a:lstStyle/>
          <a:p>
            <a:r>
              <a:rPr lang="en-US" sz="4500" b="1" dirty="0"/>
              <a:t>Prophecies &amp; </a:t>
            </a:r>
            <a:r>
              <a:rPr lang="en-US" sz="4500" b="1" dirty="0">
                <a:solidFill>
                  <a:srgbClr val="0000FF"/>
                </a:solidFill>
              </a:rPr>
              <a:t>Fulfillment</a:t>
            </a:r>
            <a:endParaRPr lang="en-US" sz="3600" dirty="0">
              <a:solidFill>
                <a:srgbClr val="0000FF"/>
              </a:solidFill>
            </a:endParaRPr>
          </a:p>
        </p:txBody>
      </p:sp>
      <p:sp>
        <p:nvSpPr>
          <p:cNvPr id="5" name="TextBox 4">
            <a:extLst>
              <a:ext uri="{FF2B5EF4-FFF2-40B4-BE49-F238E27FC236}">
                <a16:creationId xmlns:a16="http://schemas.microsoft.com/office/drawing/2014/main" id="{A67FBA42-2E2F-7205-E098-8BB2D0F819A5}"/>
              </a:ext>
            </a:extLst>
          </p:cNvPr>
          <p:cNvSpPr txBox="1"/>
          <p:nvPr/>
        </p:nvSpPr>
        <p:spPr>
          <a:xfrm>
            <a:off x="284480" y="1183412"/>
            <a:ext cx="8575040" cy="646331"/>
          </a:xfrm>
          <a:prstGeom prst="rect">
            <a:avLst/>
          </a:prstGeom>
          <a:noFill/>
        </p:spPr>
        <p:txBody>
          <a:bodyPr wrap="square" rtlCol="0">
            <a:spAutoFit/>
          </a:bodyPr>
          <a:lstStyle/>
          <a:p>
            <a:r>
              <a:rPr lang="en-US" sz="3600" b="1" kern="100" dirty="0">
                <a:effectLst/>
                <a:ea typeface="Aptos" panose="020B0004020202020204" pitchFamily="34" charset="0"/>
                <a:cs typeface="Times New Roman" panose="02020603050405020304" pitchFamily="18" charset="0"/>
              </a:rPr>
              <a:t>*The Messiah would be born in Bethlehem</a:t>
            </a:r>
            <a:endParaRPr lang="en-US" sz="3600" kern="100" dirty="0">
              <a:effectLst/>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D9C6F5B6-44F2-A07B-09BE-BD42B9073557}"/>
              </a:ext>
            </a:extLst>
          </p:cNvPr>
          <p:cNvSpPr txBox="1"/>
          <p:nvPr/>
        </p:nvSpPr>
        <p:spPr>
          <a:xfrm>
            <a:off x="284480" y="1841242"/>
            <a:ext cx="8707120" cy="5016758"/>
          </a:xfrm>
          <a:prstGeom prst="rect">
            <a:avLst/>
          </a:prstGeom>
          <a:noFill/>
        </p:spPr>
        <p:txBody>
          <a:bodyPr wrap="square" rtlCol="0">
            <a:spAutoFit/>
          </a:bodyPr>
          <a:lstStyle/>
          <a:p>
            <a:r>
              <a:rPr lang="en-US" sz="3200" i="1" dirty="0">
                <a:solidFill>
                  <a:srgbClr val="0000FF"/>
                </a:solidFill>
              </a:rPr>
              <a:t>“And it came to pass in those days that a decree went out from Caesar Augustus that all the world should be registered.</a:t>
            </a:r>
            <a:r>
              <a:rPr lang="en-US" sz="3200" b="1" i="1" baseline="30000" dirty="0">
                <a:solidFill>
                  <a:srgbClr val="0000FF"/>
                </a:solidFill>
              </a:rPr>
              <a:t> </a:t>
            </a:r>
            <a:r>
              <a:rPr lang="en-US" sz="3200" i="1" dirty="0">
                <a:solidFill>
                  <a:srgbClr val="0000FF"/>
                </a:solidFill>
              </a:rPr>
              <a:t>This census first took place while Quirinius was governing Syria. So all went to be registered, everyone to his own city. Joseph also went up from Galilee, out of the city of Nazareth, into Judea, to the city of David, which is called Bethlehem, because he was of the house and lineage of David…</a:t>
            </a:r>
          </a:p>
          <a:p>
            <a:pPr algn="r"/>
            <a:r>
              <a:rPr lang="en-US" sz="3200" kern="100" dirty="0">
                <a:solidFill>
                  <a:srgbClr val="0000FF"/>
                </a:solidFill>
                <a:effectLst/>
                <a:latin typeface="Aptos" panose="020B0004020202020204" pitchFamily="34" charset="0"/>
                <a:ea typeface="Aptos" panose="020B0004020202020204" pitchFamily="34" charset="0"/>
                <a:cs typeface="Times New Roman" panose="02020603050405020304" pitchFamily="18" charset="0"/>
              </a:rPr>
              <a:t> 	Luke 2:1-4   	</a:t>
            </a:r>
          </a:p>
        </p:txBody>
      </p:sp>
    </p:spTree>
    <p:extLst>
      <p:ext uri="{BB962C8B-B14F-4D97-AF65-F5344CB8AC3E}">
        <p14:creationId xmlns:p14="http://schemas.microsoft.com/office/powerpoint/2010/main" val="3549103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alpha val="95000"/>
          </a:schemeClr>
        </a:solidFill>
        <a:effectLst/>
      </p:bgPr>
    </p:bg>
    <p:spTree>
      <p:nvGrpSpPr>
        <p:cNvPr id="1" name="">
          <a:extLst>
            <a:ext uri="{FF2B5EF4-FFF2-40B4-BE49-F238E27FC236}">
              <a16:creationId xmlns:a16="http://schemas.microsoft.com/office/drawing/2014/main" id="{C5C9A441-C270-62C9-BC68-0046B106989B}"/>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43572B3A-7CAD-0E2C-194D-D972C3C9815E}"/>
              </a:ext>
            </a:extLst>
          </p:cNvPr>
          <p:cNvPicPr>
            <a:picLocks noChangeAspect="1"/>
          </p:cNvPicPr>
          <p:nvPr/>
        </p:nvPicPr>
        <p:blipFill>
          <a:blip r:embed="rId2"/>
          <a:stretch>
            <a:fillRect/>
          </a:stretch>
        </p:blipFill>
        <p:spPr>
          <a:xfrm>
            <a:off x="0" y="0"/>
            <a:ext cx="9144000" cy="6858000"/>
          </a:xfrm>
          <a:prstGeom prst="rect">
            <a:avLst/>
          </a:prstGeom>
        </p:spPr>
      </p:pic>
      <p:sp>
        <p:nvSpPr>
          <p:cNvPr id="2" name="Rectangle 1">
            <a:extLst>
              <a:ext uri="{FF2B5EF4-FFF2-40B4-BE49-F238E27FC236}">
                <a16:creationId xmlns:a16="http://schemas.microsoft.com/office/drawing/2014/main" id="{829B7547-437A-9862-BE40-9E3FC9FCDAA8}"/>
              </a:ext>
            </a:extLst>
          </p:cNvPr>
          <p:cNvSpPr/>
          <p:nvPr/>
        </p:nvSpPr>
        <p:spPr>
          <a:xfrm>
            <a:off x="0" y="0"/>
            <a:ext cx="9144000" cy="6858000"/>
          </a:xfrm>
          <a:prstGeom prst="rect">
            <a:avLst/>
          </a:prstGeom>
          <a:solidFill>
            <a:schemeClr val="bg1">
              <a:lumMod val="75000"/>
              <a:alpha val="9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F975DCEA-18D1-1286-0243-FAC63673C17C}"/>
              </a:ext>
            </a:extLst>
          </p:cNvPr>
          <p:cNvSpPr txBox="1"/>
          <p:nvPr/>
        </p:nvSpPr>
        <p:spPr>
          <a:xfrm>
            <a:off x="284480" y="199291"/>
            <a:ext cx="8575040" cy="7848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500" b="1" i="0" u="none" strike="noStrike" kern="1200" cap="none" spc="0" normalizeH="0" baseline="0" noProof="0" dirty="0">
                <a:ln>
                  <a:noFill/>
                </a:ln>
                <a:solidFill>
                  <a:schemeClr val="accent2">
                    <a:lumMod val="50000"/>
                  </a:schemeClr>
                </a:solidFill>
                <a:effectLst/>
                <a:uLnTx/>
                <a:uFillTx/>
                <a:latin typeface="Calibri" panose="020F0502020204030204"/>
                <a:ea typeface="+mn-ea"/>
                <a:cs typeface="+mn-cs"/>
              </a:rPr>
              <a:t>Prophecies</a:t>
            </a:r>
            <a:r>
              <a:rPr kumimoji="0" lang="en-US" sz="4500" b="1" i="0" u="none" strike="noStrike" kern="1200" cap="none" spc="0" normalizeH="0" baseline="0" noProof="0" dirty="0">
                <a:ln>
                  <a:noFill/>
                </a:ln>
                <a:solidFill>
                  <a:prstClr val="black"/>
                </a:solidFill>
                <a:effectLst/>
                <a:uLnTx/>
                <a:uFillTx/>
                <a:latin typeface="Calibri" panose="020F0502020204030204"/>
                <a:ea typeface="+mn-ea"/>
                <a:cs typeface="+mn-cs"/>
              </a:rPr>
              <a:t> &amp; Fulfillment</a:t>
            </a:r>
            <a:endPar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F3224758-4055-27C0-BEDD-BCDBEFEB0B69}"/>
              </a:ext>
            </a:extLst>
          </p:cNvPr>
          <p:cNvSpPr txBox="1"/>
          <p:nvPr/>
        </p:nvSpPr>
        <p:spPr>
          <a:xfrm>
            <a:off x="284480" y="1183412"/>
            <a:ext cx="8575040"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00" cap="none" spc="0" normalizeH="0" baseline="0" noProof="0" dirty="0">
                <a:ln>
                  <a:noFill/>
                </a:ln>
                <a:effectLst/>
                <a:uLnTx/>
                <a:uFillTx/>
                <a:latin typeface="Calibri" panose="020F0502020204030204"/>
                <a:ea typeface="Aptos" panose="020B0004020202020204" pitchFamily="34" charset="0"/>
                <a:cs typeface="Times New Roman" panose="02020603050405020304" pitchFamily="18" charset="0"/>
              </a:rPr>
              <a:t>*The miraculous birth of the Messiah</a:t>
            </a:r>
            <a:endParaRPr kumimoji="0" lang="en-US" sz="3600" b="0" i="0" u="none" strike="noStrike" kern="100" cap="none" spc="0" normalizeH="0" baseline="0" noProof="0" dirty="0">
              <a:ln>
                <a:noFill/>
              </a:ln>
              <a:effectLst/>
              <a:uLnTx/>
              <a:uFillTx/>
              <a:latin typeface="Calibri" panose="020F0502020204030204"/>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0430EE3D-0A1B-4391-5593-B7F672962199}"/>
              </a:ext>
            </a:extLst>
          </p:cNvPr>
          <p:cNvSpPr txBox="1"/>
          <p:nvPr/>
        </p:nvSpPr>
        <p:spPr>
          <a:xfrm>
            <a:off x="284480" y="2621086"/>
            <a:ext cx="8575040" cy="923330"/>
          </a:xfrm>
          <a:prstGeom prst="rect">
            <a:avLst/>
          </a:prstGeom>
          <a:noFill/>
        </p:spPr>
        <p:txBody>
          <a:bodyPr wrap="square" rtlCol="0">
            <a:spAutoFit/>
          </a:bodyPr>
          <a:lstStyle>
            <a:defPPr>
              <a:defRPr lang="en-US"/>
            </a:defPPr>
            <a:lvl1pPr marR="0" lvl="0" indent="0" fontAlgn="auto">
              <a:lnSpc>
                <a:spcPct val="100000"/>
              </a:lnSpc>
              <a:spcBef>
                <a:spcPts val="0"/>
              </a:spcBef>
              <a:spcAft>
                <a:spcPts val="0"/>
              </a:spcAft>
              <a:buClrTx/>
              <a:buSzTx/>
              <a:buFontTx/>
              <a:buNone/>
              <a:tabLst/>
              <a:defRPr kumimoji="0" sz="3200" b="0" i="1" u="none" strike="noStrike" cap="none" spc="0" normalizeH="0" baseline="0">
                <a:ln>
                  <a:noFill/>
                </a:ln>
                <a:solidFill>
                  <a:srgbClr val="ED7D31">
                    <a:lumMod val="50000"/>
                  </a:srgbClr>
                </a:solidFill>
                <a:effectLst/>
                <a:uLnTx/>
                <a:uFillTx/>
                <a:latin typeface="Calibri" panose="020F0502020204030204"/>
              </a:defRPr>
            </a:lvl1pPr>
          </a:lstStyle>
          <a:p>
            <a:r>
              <a:rPr lang="en-US" dirty="0"/>
              <a:t>“Then he said, “Hear now, O house of David! Is it a small thing for you to weary men, but will you weary my God also? Therefore the Lord Himself will give you a sign: Behold, the virgin shall conceive and bear a Son, and shall call His name Immanuel.”                          </a:t>
            </a:r>
            <a:r>
              <a:rPr lang="en-US" sz="2800" dirty="0"/>
              <a:t>Isaiah 7:13-14</a:t>
            </a:r>
            <a:endParaRPr lang="en-US" dirty="0"/>
          </a:p>
        </p:txBody>
      </p:sp>
    </p:spTree>
    <p:extLst>
      <p:ext uri="{BB962C8B-B14F-4D97-AF65-F5344CB8AC3E}">
        <p14:creationId xmlns:p14="http://schemas.microsoft.com/office/powerpoint/2010/main" val="185808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75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alpha val="95000"/>
          </a:schemeClr>
        </a:solidFill>
        <a:effectLst/>
      </p:bgPr>
    </p:bg>
    <p:spTree>
      <p:nvGrpSpPr>
        <p:cNvPr id="1" name="">
          <a:extLst>
            <a:ext uri="{FF2B5EF4-FFF2-40B4-BE49-F238E27FC236}">
              <a16:creationId xmlns:a16="http://schemas.microsoft.com/office/drawing/2014/main" id="{7753A3AC-8004-A671-B248-17DD76CE1994}"/>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D58F03F3-9402-47C6-5414-FC3F2F216C4A}"/>
              </a:ext>
            </a:extLst>
          </p:cNvPr>
          <p:cNvPicPr>
            <a:picLocks noChangeAspect="1"/>
          </p:cNvPicPr>
          <p:nvPr/>
        </p:nvPicPr>
        <p:blipFill>
          <a:blip r:embed="rId2"/>
          <a:stretch>
            <a:fillRect/>
          </a:stretch>
        </p:blipFill>
        <p:spPr>
          <a:xfrm>
            <a:off x="0" y="0"/>
            <a:ext cx="9144000" cy="6858000"/>
          </a:xfrm>
          <a:prstGeom prst="rect">
            <a:avLst/>
          </a:prstGeom>
        </p:spPr>
      </p:pic>
      <p:sp>
        <p:nvSpPr>
          <p:cNvPr id="2" name="Rectangle 1">
            <a:extLst>
              <a:ext uri="{FF2B5EF4-FFF2-40B4-BE49-F238E27FC236}">
                <a16:creationId xmlns:a16="http://schemas.microsoft.com/office/drawing/2014/main" id="{C41EA118-8578-7C76-69CB-0A7C7A48DB92}"/>
              </a:ext>
            </a:extLst>
          </p:cNvPr>
          <p:cNvSpPr/>
          <p:nvPr/>
        </p:nvSpPr>
        <p:spPr>
          <a:xfrm>
            <a:off x="0" y="0"/>
            <a:ext cx="9144000" cy="6858000"/>
          </a:xfrm>
          <a:prstGeom prst="rect">
            <a:avLst/>
          </a:prstGeom>
          <a:solidFill>
            <a:schemeClr val="bg1">
              <a:lumMod val="75000"/>
              <a:alpha val="9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8A19A276-2E5B-CA98-1B4F-E00DC59160FD}"/>
              </a:ext>
            </a:extLst>
          </p:cNvPr>
          <p:cNvSpPr txBox="1"/>
          <p:nvPr/>
        </p:nvSpPr>
        <p:spPr>
          <a:xfrm>
            <a:off x="284480" y="199291"/>
            <a:ext cx="8575040" cy="7848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500" b="1" i="0" u="none" strike="noStrike" kern="1200" cap="none" spc="0" normalizeH="0" baseline="0" noProof="0" dirty="0">
                <a:ln>
                  <a:noFill/>
                </a:ln>
                <a:solidFill>
                  <a:prstClr val="black"/>
                </a:solidFill>
                <a:effectLst/>
                <a:uLnTx/>
                <a:uFillTx/>
                <a:latin typeface="Calibri" panose="020F0502020204030204"/>
                <a:ea typeface="+mn-ea"/>
                <a:cs typeface="+mn-cs"/>
              </a:rPr>
              <a:t>Prophecies &amp; </a:t>
            </a:r>
            <a:r>
              <a:rPr kumimoji="0" lang="en-US" sz="4500" b="1" i="0" u="none" strike="noStrike" kern="1200" cap="none" spc="0" normalizeH="0" baseline="0" noProof="0" dirty="0">
                <a:ln>
                  <a:noFill/>
                </a:ln>
                <a:solidFill>
                  <a:srgbClr val="0000FF"/>
                </a:solidFill>
                <a:effectLst/>
                <a:uLnTx/>
                <a:uFillTx/>
                <a:latin typeface="Calibri" panose="020F0502020204030204"/>
                <a:ea typeface="+mn-ea"/>
                <a:cs typeface="+mn-cs"/>
              </a:rPr>
              <a:t>Fulfillment</a:t>
            </a:r>
            <a:endParaRPr kumimoji="0" lang="en-US" sz="3600" b="0" i="0" u="none" strike="noStrike" kern="1200" cap="none" spc="0" normalizeH="0" baseline="0" noProof="0" dirty="0">
              <a:ln>
                <a:noFill/>
              </a:ln>
              <a:solidFill>
                <a:srgbClr val="0000FF"/>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52D5A304-7544-851C-9FE5-2161046E0A7E}"/>
              </a:ext>
            </a:extLst>
          </p:cNvPr>
          <p:cNvSpPr txBox="1"/>
          <p:nvPr/>
        </p:nvSpPr>
        <p:spPr>
          <a:xfrm>
            <a:off x="284480" y="1183412"/>
            <a:ext cx="8575040"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00" cap="none" spc="0" normalizeH="0" baseline="0" noProof="0" dirty="0">
                <a:ln>
                  <a:noFill/>
                </a:ln>
                <a:effectLst/>
                <a:uLnTx/>
                <a:uFillTx/>
                <a:latin typeface="Calibri" panose="020F0502020204030204"/>
                <a:ea typeface="Aptos" panose="020B0004020202020204" pitchFamily="34" charset="0"/>
                <a:cs typeface="Times New Roman" panose="02020603050405020304" pitchFamily="18" charset="0"/>
              </a:rPr>
              <a:t>*The miraculous birth of the Messiah</a:t>
            </a:r>
            <a:endParaRPr kumimoji="0" lang="en-US" sz="3600" b="0" i="0" u="none" strike="noStrike" kern="100" cap="none" spc="0" normalizeH="0" baseline="0" noProof="0" dirty="0">
              <a:ln>
                <a:noFill/>
              </a:ln>
              <a:effectLst/>
              <a:uLnTx/>
              <a:uFillTx/>
              <a:latin typeface="Calibri" panose="020F0502020204030204"/>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05618D5F-800D-BBD2-B299-851893840E76}"/>
              </a:ext>
            </a:extLst>
          </p:cNvPr>
          <p:cNvSpPr txBox="1"/>
          <p:nvPr/>
        </p:nvSpPr>
        <p:spPr>
          <a:xfrm>
            <a:off x="284480" y="2081714"/>
            <a:ext cx="8575040" cy="4524315"/>
          </a:xfrm>
          <a:prstGeom prst="rect">
            <a:avLst/>
          </a:prstGeom>
          <a:noFill/>
        </p:spPr>
        <p:txBody>
          <a:bodyPr wrap="square" rtlCol="0">
            <a:spAutoFit/>
          </a:bodyPr>
          <a:lstStyle>
            <a:defPPr>
              <a:defRPr lang="en-US"/>
            </a:defPPr>
            <a:lvl1pPr marR="0" lvl="0" indent="0" fontAlgn="auto">
              <a:lnSpc>
                <a:spcPct val="100000"/>
              </a:lnSpc>
              <a:spcBef>
                <a:spcPts val="0"/>
              </a:spcBef>
              <a:spcAft>
                <a:spcPts val="0"/>
              </a:spcAft>
              <a:buClrTx/>
              <a:buSzTx/>
              <a:buFontTx/>
              <a:buNone/>
              <a:tabLst/>
              <a:defRPr kumimoji="0" sz="3200" b="0" i="1" u="none" strike="noStrike" cap="none" spc="0" normalizeH="0" baseline="0">
                <a:ln>
                  <a:noFill/>
                </a:ln>
                <a:solidFill>
                  <a:srgbClr val="ED7D31">
                    <a:lumMod val="50000"/>
                  </a:srgbClr>
                </a:solidFill>
                <a:effectLst/>
                <a:uLnTx/>
                <a:uFillTx/>
                <a:latin typeface="Calibri" panose="020F0502020204030204"/>
              </a:defRPr>
            </a:lvl1pPr>
          </a:lstStyle>
          <a:p>
            <a:r>
              <a:rPr lang="en-US" dirty="0">
                <a:solidFill>
                  <a:srgbClr val="0000FF"/>
                </a:solidFill>
              </a:rPr>
              <a:t>“Now the birth of Jesus Christ was as follows: After His mother Mary was betrothed to Joseph, before they came together, she was found with child of the Holy Spirit…</a:t>
            </a:r>
            <a:r>
              <a:rPr lang="en-US" b="1" baseline="30000" dirty="0">
                <a:solidFill>
                  <a:srgbClr val="0000FF"/>
                </a:solidFill>
              </a:rPr>
              <a:t> </a:t>
            </a:r>
            <a:r>
              <a:rPr lang="en-US" dirty="0">
                <a:solidFill>
                  <a:srgbClr val="0000FF"/>
                </a:solidFill>
              </a:rPr>
              <a:t>“Joseph, son of David, do not be afraid to take to you Mary your wife, for that which is conceived in her is of the Holy Spirit. And she will bring forth a Son, and you shall call His name </a:t>
            </a:r>
            <a:r>
              <a:rPr lang="en-US" cap="small" dirty="0">
                <a:solidFill>
                  <a:srgbClr val="0000FF"/>
                </a:solidFill>
              </a:rPr>
              <a:t>Jesus</a:t>
            </a:r>
            <a:r>
              <a:rPr lang="en-US" dirty="0">
                <a:solidFill>
                  <a:srgbClr val="0000FF"/>
                </a:solidFill>
              </a:rPr>
              <a:t>, for He will save His people from their sins.”                                       </a:t>
            </a:r>
            <a:r>
              <a:rPr lang="en-US" i="0" dirty="0">
                <a:solidFill>
                  <a:srgbClr val="0000FF"/>
                </a:solidFill>
              </a:rPr>
              <a:t>Matthew 1:18-23</a:t>
            </a:r>
            <a:endParaRPr lang="en-US" dirty="0">
              <a:solidFill>
                <a:srgbClr val="0000FF"/>
              </a:solidFill>
            </a:endParaRPr>
          </a:p>
        </p:txBody>
      </p:sp>
    </p:spTree>
    <p:extLst>
      <p:ext uri="{BB962C8B-B14F-4D97-AF65-F5344CB8AC3E}">
        <p14:creationId xmlns:p14="http://schemas.microsoft.com/office/powerpoint/2010/main" val="2533110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alpha val="95000"/>
          </a:schemeClr>
        </a:solidFill>
        <a:effectLst/>
      </p:bgPr>
    </p:bg>
    <p:spTree>
      <p:nvGrpSpPr>
        <p:cNvPr id="1" name="">
          <a:extLst>
            <a:ext uri="{FF2B5EF4-FFF2-40B4-BE49-F238E27FC236}">
              <a16:creationId xmlns:a16="http://schemas.microsoft.com/office/drawing/2014/main" id="{C4A1DE62-BFF8-0240-AE75-E1F75253768A}"/>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FCEF03A7-89EC-5928-136D-A755BC38879C}"/>
              </a:ext>
            </a:extLst>
          </p:cNvPr>
          <p:cNvPicPr>
            <a:picLocks noChangeAspect="1"/>
          </p:cNvPicPr>
          <p:nvPr/>
        </p:nvPicPr>
        <p:blipFill>
          <a:blip r:embed="rId2"/>
          <a:stretch>
            <a:fillRect/>
          </a:stretch>
        </p:blipFill>
        <p:spPr>
          <a:xfrm>
            <a:off x="0" y="0"/>
            <a:ext cx="9144000" cy="6858000"/>
          </a:xfrm>
          <a:prstGeom prst="rect">
            <a:avLst/>
          </a:prstGeom>
        </p:spPr>
      </p:pic>
      <p:sp>
        <p:nvSpPr>
          <p:cNvPr id="2" name="Rectangle 1">
            <a:extLst>
              <a:ext uri="{FF2B5EF4-FFF2-40B4-BE49-F238E27FC236}">
                <a16:creationId xmlns:a16="http://schemas.microsoft.com/office/drawing/2014/main" id="{9868585F-A249-E755-E6F0-B30DD4646217}"/>
              </a:ext>
            </a:extLst>
          </p:cNvPr>
          <p:cNvSpPr/>
          <p:nvPr/>
        </p:nvSpPr>
        <p:spPr>
          <a:xfrm>
            <a:off x="0" y="0"/>
            <a:ext cx="9144000" cy="6858000"/>
          </a:xfrm>
          <a:prstGeom prst="rect">
            <a:avLst/>
          </a:prstGeom>
          <a:solidFill>
            <a:schemeClr val="bg1">
              <a:lumMod val="75000"/>
              <a:alpha val="9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37C9AEF8-C986-41C2-C821-78127BD09253}"/>
              </a:ext>
            </a:extLst>
          </p:cNvPr>
          <p:cNvSpPr txBox="1"/>
          <p:nvPr/>
        </p:nvSpPr>
        <p:spPr>
          <a:xfrm>
            <a:off x="284480" y="199291"/>
            <a:ext cx="8575040" cy="7848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500" b="1" i="0" u="none" strike="noStrike" kern="1200" cap="none" spc="0" normalizeH="0" baseline="0" noProof="0" dirty="0">
                <a:ln>
                  <a:noFill/>
                </a:ln>
                <a:solidFill>
                  <a:prstClr val="black"/>
                </a:solidFill>
                <a:effectLst/>
                <a:uLnTx/>
                <a:uFillTx/>
                <a:latin typeface="Calibri" panose="020F0502020204030204"/>
                <a:ea typeface="+mn-ea"/>
                <a:cs typeface="+mn-cs"/>
              </a:rPr>
              <a:t>Prophecies &amp; </a:t>
            </a:r>
            <a:r>
              <a:rPr kumimoji="0" lang="en-US" sz="4500" b="1" i="0" u="none" strike="noStrike" kern="1200" cap="none" spc="0" normalizeH="0" baseline="0" noProof="0" dirty="0">
                <a:ln>
                  <a:noFill/>
                </a:ln>
                <a:solidFill>
                  <a:srgbClr val="0000FF"/>
                </a:solidFill>
                <a:effectLst/>
                <a:uLnTx/>
                <a:uFillTx/>
                <a:latin typeface="Calibri" panose="020F0502020204030204"/>
                <a:ea typeface="+mn-ea"/>
                <a:cs typeface="+mn-cs"/>
              </a:rPr>
              <a:t>Fulfillment</a:t>
            </a:r>
            <a:endParaRPr kumimoji="0" lang="en-US" sz="3600" b="0" i="0" u="none" strike="noStrike" kern="1200" cap="none" spc="0" normalizeH="0" baseline="0" noProof="0" dirty="0">
              <a:ln>
                <a:noFill/>
              </a:ln>
              <a:solidFill>
                <a:srgbClr val="0000FF"/>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6FA7FBAE-D028-2B66-589A-2356E9D34DD4}"/>
              </a:ext>
            </a:extLst>
          </p:cNvPr>
          <p:cNvSpPr txBox="1"/>
          <p:nvPr/>
        </p:nvSpPr>
        <p:spPr>
          <a:xfrm>
            <a:off x="284480" y="1183412"/>
            <a:ext cx="8575040"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00" cap="none" spc="0" normalizeH="0" baseline="0" noProof="0" dirty="0">
                <a:ln>
                  <a:noFill/>
                </a:ln>
                <a:effectLst/>
                <a:uLnTx/>
                <a:uFillTx/>
                <a:latin typeface="Calibri" panose="020F0502020204030204"/>
                <a:ea typeface="Aptos" panose="020B0004020202020204" pitchFamily="34" charset="0"/>
                <a:cs typeface="Times New Roman" panose="02020603050405020304" pitchFamily="18" charset="0"/>
              </a:rPr>
              <a:t>*The miraculous birth of the Messiah</a:t>
            </a:r>
            <a:endParaRPr kumimoji="0" lang="en-US" sz="3600" b="0" i="0" u="none" strike="noStrike" kern="100" cap="none" spc="0" normalizeH="0" baseline="0" noProof="0" dirty="0">
              <a:ln>
                <a:noFill/>
              </a:ln>
              <a:effectLst/>
              <a:uLnTx/>
              <a:uFillTx/>
              <a:latin typeface="Calibri" panose="020F0502020204030204"/>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26146A39-D4D0-BD23-A8EA-5BA402CE436A}"/>
              </a:ext>
            </a:extLst>
          </p:cNvPr>
          <p:cNvSpPr txBox="1"/>
          <p:nvPr/>
        </p:nvSpPr>
        <p:spPr>
          <a:xfrm>
            <a:off x="284480" y="2081714"/>
            <a:ext cx="8575040" cy="4031873"/>
          </a:xfrm>
          <a:prstGeom prst="rect">
            <a:avLst/>
          </a:prstGeom>
          <a:noFill/>
        </p:spPr>
        <p:txBody>
          <a:bodyPr wrap="square" rtlCol="0">
            <a:spAutoFit/>
          </a:bodyPr>
          <a:lstStyle>
            <a:defPPr>
              <a:defRPr lang="en-US"/>
            </a:defPPr>
            <a:lvl1pPr marR="0" lvl="0" indent="0" fontAlgn="auto">
              <a:lnSpc>
                <a:spcPct val="100000"/>
              </a:lnSpc>
              <a:spcBef>
                <a:spcPts val="0"/>
              </a:spcBef>
              <a:spcAft>
                <a:spcPts val="0"/>
              </a:spcAft>
              <a:buClrTx/>
              <a:buSzTx/>
              <a:buFontTx/>
              <a:buNone/>
              <a:tabLst/>
              <a:defRPr kumimoji="0" sz="3200" b="0" i="1" u="none" strike="noStrike" cap="none" spc="0" normalizeH="0" baseline="0">
                <a:ln>
                  <a:noFill/>
                </a:ln>
                <a:solidFill>
                  <a:srgbClr val="ED7D31">
                    <a:lumMod val="50000"/>
                  </a:srgbClr>
                </a:solidFill>
                <a:effectLst/>
                <a:uLnTx/>
                <a:uFillTx/>
                <a:latin typeface="Calibri" panose="020F0502020204030204"/>
              </a:defRPr>
            </a:lvl1pPr>
          </a:lstStyle>
          <a:p>
            <a:r>
              <a:rPr lang="en-US" b="0" dirty="0">
                <a:solidFill>
                  <a:srgbClr val="0000FF"/>
                </a:solidFill>
                <a:effectLst/>
                <a:latin typeface="+mn-lt"/>
              </a:rPr>
              <a:t>“Now in the sixth month the angel Gabriel was sent by God to a city of Galilee named Nazareth,</a:t>
            </a:r>
            <a:r>
              <a:rPr lang="en-US" b="1" baseline="30000" dirty="0">
                <a:solidFill>
                  <a:srgbClr val="0000FF"/>
                </a:solidFill>
                <a:effectLst/>
                <a:latin typeface="+mn-lt"/>
              </a:rPr>
              <a:t> </a:t>
            </a:r>
            <a:r>
              <a:rPr lang="en-US" b="0" dirty="0">
                <a:solidFill>
                  <a:srgbClr val="0000FF"/>
                </a:solidFill>
                <a:effectLst/>
                <a:latin typeface="+mn-lt"/>
              </a:rPr>
              <a:t>to a virgin betrothed to a man whose name was Joseph, of the house of David. The virgin’s name was Mary.</a:t>
            </a:r>
            <a:r>
              <a:rPr lang="en-US" b="1" baseline="30000" dirty="0">
                <a:solidFill>
                  <a:srgbClr val="0000FF"/>
                </a:solidFill>
                <a:effectLst/>
                <a:latin typeface="+mn-lt"/>
              </a:rPr>
              <a:t> </a:t>
            </a:r>
            <a:r>
              <a:rPr lang="en-US" b="0" dirty="0">
                <a:solidFill>
                  <a:srgbClr val="0000FF"/>
                </a:solidFill>
                <a:effectLst/>
                <a:latin typeface="+mn-lt"/>
              </a:rPr>
              <a:t>And having come in, the angel said to her, “Rejoice, highly favored one, the Lord is with you; blessed are you among women!””                    											</a:t>
            </a:r>
            <a:r>
              <a:rPr lang="en-US" sz="2800" b="0" i="0" dirty="0">
                <a:solidFill>
                  <a:srgbClr val="0000FF"/>
                </a:solidFill>
                <a:effectLst/>
                <a:latin typeface="+mn-lt"/>
              </a:rPr>
              <a:t>Re: Luke 1:26-38</a:t>
            </a:r>
            <a:endParaRPr lang="en-US" sz="2800" dirty="0">
              <a:solidFill>
                <a:srgbClr val="0000FF"/>
              </a:solidFill>
              <a:latin typeface="+mn-lt"/>
            </a:endParaRPr>
          </a:p>
        </p:txBody>
      </p:sp>
    </p:spTree>
    <p:extLst>
      <p:ext uri="{BB962C8B-B14F-4D97-AF65-F5344CB8AC3E}">
        <p14:creationId xmlns:p14="http://schemas.microsoft.com/office/powerpoint/2010/main" val="665873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alpha val="95000"/>
          </a:schemeClr>
        </a:solidFill>
        <a:effectLst/>
      </p:bgPr>
    </p:bg>
    <p:spTree>
      <p:nvGrpSpPr>
        <p:cNvPr id="1" name="">
          <a:extLst>
            <a:ext uri="{FF2B5EF4-FFF2-40B4-BE49-F238E27FC236}">
              <a16:creationId xmlns:a16="http://schemas.microsoft.com/office/drawing/2014/main" id="{42878F00-A2EA-16EB-83D0-E19F9AE36EB6}"/>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5F39DCB8-9100-2447-C0B3-AF71BF602F0C}"/>
              </a:ext>
            </a:extLst>
          </p:cNvPr>
          <p:cNvPicPr>
            <a:picLocks noChangeAspect="1"/>
          </p:cNvPicPr>
          <p:nvPr/>
        </p:nvPicPr>
        <p:blipFill>
          <a:blip r:embed="rId2"/>
          <a:stretch>
            <a:fillRect/>
          </a:stretch>
        </p:blipFill>
        <p:spPr>
          <a:xfrm>
            <a:off x="0" y="0"/>
            <a:ext cx="9144000" cy="6858000"/>
          </a:xfrm>
          <a:prstGeom prst="rect">
            <a:avLst/>
          </a:prstGeom>
        </p:spPr>
      </p:pic>
      <p:sp>
        <p:nvSpPr>
          <p:cNvPr id="2" name="Rectangle 1">
            <a:extLst>
              <a:ext uri="{FF2B5EF4-FFF2-40B4-BE49-F238E27FC236}">
                <a16:creationId xmlns:a16="http://schemas.microsoft.com/office/drawing/2014/main" id="{7DBE5AB1-7625-B345-5D2E-A27C34C1E28D}"/>
              </a:ext>
            </a:extLst>
          </p:cNvPr>
          <p:cNvSpPr/>
          <p:nvPr/>
        </p:nvSpPr>
        <p:spPr>
          <a:xfrm>
            <a:off x="0" y="0"/>
            <a:ext cx="9144000" cy="6858000"/>
          </a:xfrm>
          <a:prstGeom prst="rect">
            <a:avLst/>
          </a:prstGeom>
          <a:solidFill>
            <a:schemeClr val="bg1">
              <a:lumMod val="75000"/>
              <a:alpha val="9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F8B478DE-A44C-6F46-0E03-F64EFE0EC261}"/>
              </a:ext>
            </a:extLst>
          </p:cNvPr>
          <p:cNvSpPr txBox="1"/>
          <p:nvPr/>
        </p:nvSpPr>
        <p:spPr>
          <a:xfrm>
            <a:off x="284480" y="199291"/>
            <a:ext cx="8575040" cy="7848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500" b="1" i="0" u="none" strike="noStrike" kern="1200" cap="none" spc="0" normalizeH="0" baseline="0" noProof="0" dirty="0">
                <a:ln>
                  <a:noFill/>
                </a:ln>
                <a:solidFill>
                  <a:srgbClr val="ED7D31">
                    <a:lumMod val="50000"/>
                  </a:srgbClr>
                </a:solidFill>
                <a:effectLst/>
                <a:uLnTx/>
                <a:uFillTx/>
                <a:latin typeface="Calibri" panose="020F0502020204030204"/>
                <a:ea typeface="+mn-ea"/>
                <a:cs typeface="+mn-cs"/>
              </a:rPr>
              <a:t>Prophecies</a:t>
            </a:r>
            <a:r>
              <a:rPr kumimoji="0" lang="en-US" sz="4500" b="1" i="0" u="none" strike="noStrike" kern="1200" cap="none" spc="0" normalizeH="0" baseline="0" noProof="0" dirty="0">
                <a:ln>
                  <a:noFill/>
                </a:ln>
                <a:solidFill>
                  <a:prstClr val="black"/>
                </a:solidFill>
                <a:effectLst/>
                <a:uLnTx/>
                <a:uFillTx/>
                <a:latin typeface="Calibri" panose="020F0502020204030204"/>
                <a:ea typeface="+mn-ea"/>
                <a:cs typeface="+mn-cs"/>
              </a:rPr>
              <a:t> &amp; Fulfillment</a:t>
            </a:r>
            <a:endPar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E8EBAE77-4EF7-88B4-26E6-06037B525F55}"/>
              </a:ext>
            </a:extLst>
          </p:cNvPr>
          <p:cNvSpPr txBox="1"/>
          <p:nvPr/>
        </p:nvSpPr>
        <p:spPr>
          <a:xfrm>
            <a:off x="284480" y="1183412"/>
            <a:ext cx="8575040" cy="120032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rPr>
              <a:t>*A messenger would prepare the way for the Messiah</a:t>
            </a:r>
            <a:endParaRPr kumimoji="0" lang="en-US" sz="3600" b="0"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B8A126F5-65F7-A833-8D88-0B79EEE2730A}"/>
              </a:ext>
            </a:extLst>
          </p:cNvPr>
          <p:cNvSpPr txBox="1"/>
          <p:nvPr/>
        </p:nvSpPr>
        <p:spPr>
          <a:xfrm>
            <a:off x="284480" y="2212102"/>
            <a:ext cx="8575040" cy="4685898"/>
          </a:xfrm>
          <a:prstGeom prst="rect">
            <a:avLst/>
          </a:prstGeom>
          <a:noFill/>
        </p:spPr>
        <p:txBody>
          <a:bodyPr wrap="square" rtlCol="0">
            <a:spAutoFit/>
          </a:bodyPr>
          <a:lstStyle>
            <a:defPPr>
              <a:defRPr lang="en-US"/>
            </a:defPPr>
            <a:lvl1pPr marR="0" lvl="0" indent="0" fontAlgn="auto">
              <a:lnSpc>
                <a:spcPct val="100000"/>
              </a:lnSpc>
              <a:spcBef>
                <a:spcPts val="0"/>
              </a:spcBef>
              <a:spcAft>
                <a:spcPts val="0"/>
              </a:spcAft>
              <a:buClrTx/>
              <a:buSzTx/>
              <a:buFontTx/>
              <a:buNone/>
              <a:tabLst/>
              <a:defRPr kumimoji="0" sz="3200" b="0" i="1" u="none" strike="noStrike" cap="none" spc="0" normalizeH="0" baseline="0">
                <a:ln>
                  <a:noFill/>
                </a:ln>
                <a:solidFill>
                  <a:srgbClr val="ED7D31">
                    <a:lumMod val="50000"/>
                  </a:srgbClr>
                </a:solidFill>
                <a:effectLst/>
                <a:uLnTx/>
                <a:uFillTx/>
                <a:latin typeface="Calibri" panose="020F0502020204030204"/>
              </a:defRPr>
            </a:lvl1pPr>
          </a:lstStyle>
          <a:p>
            <a:pPr lvl="0"/>
            <a:r>
              <a:rPr lang="en-US" dirty="0"/>
              <a:t>“Comfort, yes, comfort My people!” Says your God. </a:t>
            </a:r>
            <a:r>
              <a:rPr lang="en-US" b="1" baseline="30000" dirty="0"/>
              <a:t> </a:t>
            </a:r>
            <a:r>
              <a:rPr lang="en-US" dirty="0"/>
              <a:t>“Speak comfort to Jerusalem, and cry out to her, That her warfare is ended, That her iniquity is pardoned;…The voice of one crying in the wilderness: “Prepare the way of the Lord;…”</a:t>
            </a:r>
            <a:br>
              <a:rPr lang="en-US" dirty="0"/>
            </a:br>
            <a:r>
              <a:rPr lang="en-US" dirty="0"/>
              <a:t>										</a:t>
            </a:r>
            <a:r>
              <a:rPr lang="en-US" sz="2800" dirty="0"/>
              <a:t>Re: Isaiah 40:1-9</a:t>
            </a:r>
          </a:p>
          <a:p>
            <a:pPr lvl="0"/>
            <a:endParaRPr kumimoji="0" lang="en-US" sz="1050" b="0" i="1" u="none" strike="noStrike" kern="1200" cap="none" spc="0" normalizeH="0" baseline="0" noProof="0" dirty="0">
              <a:ln>
                <a:noFill/>
              </a:ln>
              <a:solidFill>
                <a:srgbClr val="ED7D31">
                  <a:lumMod val="50000"/>
                </a:srgbClr>
              </a:solidFill>
              <a:effectLst/>
              <a:uLnTx/>
              <a:uFillTx/>
            </a:endParaRPr>
          </a:p>
          <a:p>
            <a:pPr lvl="0"/>
            <a:r>
              <a:rPr lang="en-US" dirty="0"/>
              <a:t>“Behold, I send my messenger, and he will prepare the way before Me…”  </a:t>
            </a:r>
            <a:endParaRPr lang="en-US" sz="2800" dirty="0"/>
          </a:p>
          <a:p>
            <a:pPr lvl="0"/>
            <a:r>
              <a:rPr kumimoji="0" lang="en-US" sz="2800" b="0" i="1" u="none" strike="noStrike" kern="1200" cap="none" spc="0" normalizeH="0" baseline="0" noProof="0" dirty="0">
                <a:ln>
                  <a:noFill/>
                </a:ln>
                <a:solidFill>
                  <a:srgbClr val="ED7D31">
                    <a:lumMod val="50000"/>
                  </a:srgbClr>
                </a:solidFill>
                <a:effectLst/>
                <a:uLnTx/>
                <a:uFillTx/>
              </a:rPr>
              <a:t>										Malachi</a:t>
            </a:r>
            <a:r>
              <a:rPr kumimoji="0" lang="en-US" sz="2800" b="0" i="1" u="none" strike="noStrike" kern="1200" cap="none" spc="0" normalizeH="0" noProof="0" dirty="0">
                <a:ln>
                  <a:noFill/>
                </a:ln>
                <a:solidFill>
                  <a:srgbClr val="ED7D31">
                    <a:lumMod val="50000"/>
                  </a:srgbClr>
                </a:solidFill>
                <a:effectLst/>
                <a:uLnTx/>
                <a:uFillTx/>
              </a:rPr>
              <a:t> 3:1</a:t>
            </a:r>
            <a:endParaRPr kumimoji="0" lang="en-US" sz="2800" b="0" i="1" u="none" strike="noStrike" kern="1200" cap="none" spc="0" normalizeH="0" baseline="0" noProof="0" dirty="0">
              <a:ln>
                <a:noFill/>
              </a:ln>
              <a:solidFill>
                <a:srgbClr val="ED7D31">
                  <a:lumMod val="50000"/>
                </a:srgbClr>
              </a:solidFill>
              <a:effectLst/>
              <a:uLnTx/>
              <a:uFillTx/>
            </a:endParaRPr>
          </a:p>
        </p:txBody>
      </p:sp>
    </p:spTree>
    <p:extLst>
      <p:ext uri="{BB962C8B-B14F-4D97-AF65-F5344CB8AC3E}">
        <p14:creationId xmlns:p14="http://schemas.microsoft.com/office/powerpoint/2010/main" val="3165015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75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alpha val="95000"/>
          </a:schemeClr>
        </a:solidFill>
        <a:effectLst/>
      </p:bgPr>
    </p:bg>
    <p:spTree>
      <p:nvGrpSpPr>
        <p:cNvPr id="1" name="">
          <a:extLst>
            <a:ext uri="{FF2B5EF4-FFF2-40B4-BE49-F238E27FC236}">
              <a16:creationId xmlns:a16="http://schemas.microsoft.com/office/drawing/2014/main" id="{D4931022-E5EC-0672-30E2-D38D8FB99E06}"/>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671DDA9C-FB5F-736D-E2A9-19C101CA663A}"/>
              </a:ext>
            </a:extLst>
          </p:cNvPr>
          <p:cNvPicPr>
            <a:picLocks noChangeAspect="1"/>
          </p:cNvPicPr>
          <p:nvPr/>
        </p:nvPicPr>
        <p:blipFill>
          <a:blip r:embed="rId2"/>
          <a:stretch>
            <a:fillRect/>
          </a:stretch>
        </p:blipFill>
        <p:spPr>
          <a:xfrm>
            <a:off x="0" y="0"/>
            <a:ext cx="9144000" cy="6858000"/>
          </a:xfrm>
          <a:prstGeom prst="rect">
            <a:avLst/>
          </a:prstGeom>
        </p:spPr>
      </p:pic>
      <p:sp>
        <p:nvSpPr>
          <p:cNvPr id="2" name="Rectangle 1">
            <a:extLst>
              <a:ext uri="{FF2B5EF4-FFF2-40B4-BE49-F238E27FC236}">
                <a16:creationId xmlns:a16="http://schemas.microsoft.com/office/drawing/2014/main" id="{CCBC615D-4AE6-DD0F-8A01-59F1AC2B228C}"/>
              </a:ext>
            </a:extLst>
          </p:cNvPr>
          <p:cNvSpPr/>
          <p:nvPr/>
        </p:nvSpPr>
        <p:spPr>
          <a:xfrm>
            <a:off x="0" y="0"/>
            <a:ext cx="9144000" cy="6858000"/>
          </a:xfrm>
          <a:prstGeom prst="rect">
            <a:avLst/>
          </a:prstGeom>
          <a:solidFill>
            <a:schemeClr val="bg1">
              <a:lumMod val="75000"/>
              <a:alpha val="9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B17B58C1-F815-E9B2-2287-7C5925C82B35}"/>
              </a:ext>
            </a:extLst>
          </p:cNvPr>
          <p:cNvSpPr txBox="1"/>
          <p:nvPr/>
        </p:nvSpPr>
        <p:spPr>
          <a:xfrm>
            <a:off x="284480" y="199291"/>
            <a:ext cx="8575040" cy="7848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500" b="1" i="0" u="none" strike="noStrike" kern="1200" cap="none" spc="0" normalizeH="0" baseline="0" noProof="0" dirty="0">
                <a:ln>
                  <a:noFill/>
                </a:ln>
                <a:effectLst/>
                <a:uLnTx/>
                <a:uFillTx/>
                <a:latin typeface="Calibri" panose="020F0502020204030204"/>
                <a:ea typeface="+mn-ea"/>
                <a:cs typeface="+mn-cs"/>
              </a:rPr>
              <a:t>Prophecies</a:t>
            </a:r>
            <a:r>
              <a:rPr kumimoji="0" lang="en-US" sz="4500" b="1" i="0" u="none" strike="noStrike" kern="1200" cap="none" spc="0" normalizeH="0" baseline="0" noProof="0" dirty="0">
                <a:ln>
                  <a:noFill/>
                </a:ln>
                <a:solidFill>
                  <a:prstClr val="black"/>
                </a:solidFill>
                <a:effectLst/>
                <a:uLnTx/>
                <a:uFillTx/>
                <a:latin typeface="Calibri" panose="020F0502020204030204"/>
                <a:ea typeface="+mn-ea"/>
                <a:cs typeface="+mn-cs"/>
              </a:rPr>
              <a:t> &amp; </a:t>
            </a:r>
            <a:r>
              <a:rPr kumimoji="0" lang="en-US" sz="4500" b="1" i="0" u="none" strike="noStrike" kern="1200" cap="none" spc="0" normalizeH="0" baseline="0" noProof="0" dirty="0">
                <a:ln>
                  <a:noFill/>
                </a:ln>
                <a:solidFill>
                  <a:srgbClr val="0000FF"/>
                </a:solidFill>
                <a:effectLst/>
                <a:uLnTx/>
                <a:uFillTx/>
                <a:latin typeface="Calibri" panose="020F0502020204030204"/>
                <a:ea typeface="+mn-ea"/>
                <a:cs typeface="+mn-cs"/>
              </a:rPr>
              <a:t>Fulfillment</a:t>
            </a:r>
            <a:endParaRPr kumimoji="0" lang="en-US" sz="3600" b="0" i="0" u="none" strike="noStrike" kern="1200" cap="none" spc="0" normalizeH="0" baseline="0" noProof="0" dirty="0">
              <a:ln>
                <a:noFill/>
              </a:ln>
              <a:solidFill>
                <a:srgbClr val="0000FF"/>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1BB754F6-5136-7D1B-6B95-4799DEE752FA}"/>
              </a:ext>
            </a:extLst>
          </p:cNvPr>
          <p:cNvSpPr txBox="1"/>
          <p:nvPr/>
        </p:nvSpPr>
        <p:spPr>
          <a:xfrm>
            <a:off x="284480" y="1183412"/>
            <a:ext cx="8575040" cy="120032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rPr>
              <a:t>*A messenger would prepare the way for the Messiah</a:t>
            </a:r>
            <a:endParaRPr kumimoji="0" lang="en-US" sz="3600" b="0"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A81E8A9F-5686-AA22-A264-BEBA517DC585}"/>
              </a:ext>
            </a:extLst>
          </p:cNvPr>
          <p:cNvSpPr txBox="1"/>
          <p:nvPr/>
        </p:nvSpPr>
        <p:spPr>
          <a:xfrm>
            <a:off x="284480" y="2383741"/>
            <a:ext cx="8575040" cy="3970318"/>
          </a:xfrm>
          <a:prstGeom prst="rect">
            <a:avLst/>
          </a:prstGeom>
          <a:noFill/>
        </p:spPr>
        <p:txBody>
          <a:bodyPr wrap="square" rtlCol="0">
            <a:spAutoFit/>
          </a:bodyPr>
          <a:lstStyle>
            <a:defPPr>
              <a:defRPr lang="en-US"/>
            </a:defPPr>
            <a:lvl1pPr marR="0" lvl="0" indent="0" fontAlgn="auto">
              <a:lnSpc>
                <a:spcPct val="100000"/>
              </a:lnSpc>
              <a:spcBef>
                <a:spcPts val="0"/>
              </a:spcBef>
              <a:spcAft>
                <a:spcPts val="0"/>
              </a:spcAft>
              <a:buClrTx/>
              <a:buSzTx/>
              <a:buFontTx/>
              <a:buNone/>
              <a:tabLst/>
              <a:defRPr kumimoji="0" sz="3200" b="0" i="1" u="none" strike="noStrike" cap="none" spc="0" normalizeH="0" baseline="0">
                <a:ln>
                  <a:noFill/>
                </a:ln>
                <a:solidFill>
                  <a:srgbClr val="ED7D31">
                    <a:lumMod val="50000"/>
                  </a:srgbClr>
                </a:solidFill>
                <a:effectLst/>
                <a:uLnTx/>
                <a:uFillTx/>
                <a:latin typeface="Calibri" panose="020F0502020204030204"/>
              </a:defRPr>
            </a:lvl1pPr>
          </a:lstStyle>
          <a:p>
            <a:r>
              <a:rPr lang="en-US" dirty="0">
                <a:solidFill>
                  <a:srgbClr val="0000FF"/>
                </a:solidFill>
              </a:rPr>
              <a:t>“In those days John the Baptist came preaching in the wilderness of Judea, and saying, “Repent, for the kingdom of heaven is at hand!” </a:t>
            </a:r>
            <a:r>
              <a:rPr lang="en-US" b="1" dirty="0">
                <a:solidFill>
                  <a:srgbClr val="0000FF"/>
                </a:solidFill>
              </a:rPr>
              <a:t>For this is he who was spoken of by the prophet Isaiah, saying: </a:t>
            </a:r>
            <a:r>
              <a:rPr lang="en-US" dirty="0">
                <a:solidFill>
                  <a:srgbClr val="0000FF"/>
                </a:solidFill>
              </a:rPr>
              <a:t>“The voice of one crying in the wilderness:</a:t>
            </a:r>
            <a:br>
              <a:rPr lang="en-US" dirty="0">
                <a:solidFill>
                  <a:srgbClr val="0000FF"/>
                </a:solidFill>
              </a:rPr>
            </a:br>
            <a:r>
              <a:rPr lang="en-US" dirty="0">
                <a:solidFill>
                  <a:srgbClr val="0000FF"/>
                </a:solidFill>
              </a:rPr>
              <a:t>‘Prepare the way of the </a:t>
            </a:r>
            <a:r>
              <a:rPr lang="en-US" cap="small" dirty="0">
                <a:solidFill>
                  <a:srgbClr val="0000FF"/>
                </a:solidFill>
              </a:rPr>
              <a:t>Lord</a:t>
            </a:r>
            <a:r>
              <a:rPr lang="en-US" dirty="0">
                <a:solidFill>
                  <a:srgbClr val="0000FF"/>
                </a:solidFill>
              </a:rPr>
              <a:t>; Make His paths straight.’ ”</a:t>
            </a:r>
          </a:p>
          <a:p>
            <a:pPr lvl="0"/>
            <a:r>
              <a:rPr kumimoji="0" lang="en-US" sz="2800" b="0" i="1" u="none" strike="noStrike" kern="1200" cap="none" spc="0" normalizeH="0" baseline="0" noProof="0" dirty="0">
                <a:ln>
                  <a:noFill/>
                </a:ln>
                <a:solidFill>
                  <a:srgbClr val="0000FF"/>
                </a:solidFill>
                <a:effectLst/>
                <a:uLnTx/>
                <a:uFillTx/>
              </a:rPr>
              <a:t>											</a:t>
            </a:r>
            <a:r>
              <a:rPr kumimoji="0" lang="en-US" sz="2800" b="0" i="0" u="none" strike="noStrike" kern="1200" cap="none" spc="0" normalizeH="0" baseline="0" noProof="0" dirty="0">
                <a:ln>
                  <a:noFill/>
                </a:ln>
                <a:solidFill>
                  <a:srgbClr val="0000FF"/>
                </a:solidFill>
                <a:effectLst/>
                <a:uLnTx/>
                <a:uFillTx/>
              </a:rPr>
              <a:t>Matthew 3:1-3</a:t>
            </a:r>
          </a:p>
        </p:txBody>
      </p:sp>
    </p:spTree>
    <p:extLst>
      <p:ext uri="{BB962C8B-B14F-4D97-AF65-F5344CB8AC3E}">
        <p14:creationId xmlns:p14="http://schemas.microsoft.com/office/powerpoint/2010/main" val="38083921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alpha val="95000"/>
          </a:schemeClr>
        </a:solidFill>
        <a:effectLst/>
      </p:bgPr>
    </p:bg>
    <p:spTree>
      <p:nvGrpSpPr>
        <p:cNvPr id="1" name="">
          <a:extLst>
            <a:ext uri="{FF2B5EF4-FFF2-40B4-BE49-F238E27FC236}">
              <a16:creationId xmlns:a16="http://schemas.microsoft.com/office/drawing/2014/main" id="{03D0781A-823C-4C90-1547-2CFE75E06251}"/>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52F54487-8836-7B20-6CE5-02FB923F3942}"/>
              </a:ext>
            </a:extLst>
          </p:cNvPr>
          <p:cNvPicPr>
            <a:picLocks noChangeAspect="1"/>
          </p:cNvPicPr>
          <p:nvPr/>
        </p:nvPicPr>
        <p:blipFill>
          <a:blip r:embed="rId2"/>
          <a:stretch>
            <a:fillRect/>
          </a:stretch>
        </p:blipFill>
        <p:spPr>
          <a:xfrm>
            <a:off x="0" y="0"/>
            <a:ext cx="9144000" cy="6858000"/>
          </a:xfrm>
          <a:prstGeom prst="rect">
            <a:avLst/>
          </a:prstGeom>
        </p:spPr>
      </p:pic>
      <p:sp>
        <p:nvSpPr>
          <p:cNvPr id="2" name="Rectangle 1">
            <a:extLst>
              <a:ext uri="{FF2B5EF4-FFF2-40B4-BE49-F238E27FC236}">
                <a16:creationId xmlns:a16="http://schemas.microsoft.com/office/drawing/2014/main" id="{FF4A0E68-7525-D5E8-0115-D1A61C790DF8}"/>
              </a:ext>
            </a:extLst>
          </p:cNvPr>
          <p:cNvSpPr/>
          <p:nvPr/>
        </p:nvSpPr>
        <p:spPr>
          <a:xfrm>
            <a:off x="0" y="0"/>
            <a:ext cx="9144000" cy="6858000"/>
          </a:xfrm>
          <a:prstGeom prst="rect">
            <a:avLst/>
          </a:prstGeom>
          <a:solidFill>
            <a:schemeClr val="bg1">
              <a:lumMod val="75000"/>
              <a:alpha val="9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6839BDF6-92C0-07A9-548B-0DE7F073C3A3}"/>
              </a:ext>
            </a:extLst>
          </p:cNvPr>
          <p:cNvSpPr txBox="1"/>
          <p:nvPr/>
        </p:nvSpPr>
        <p:spPr>
          <a:xfrm>
            <a:off x="284480" y="199291"/>
            <a:ext cx="8575040" cy="7848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500" b="1" i="0" u="none" strike="noStrike" kern="1200" cap="none" spc="0" normalizeH="0" baseline="0" noProof="0" dirty="0">
                <a:ln>
                  <a:noFill/>
                </a:ln>
                <a:effectLst/>
                <a:uLnTx/>
                <a:uFillTx/>
                <a:latin typeface="Calibri" panose="020F0502020204030204"/>
                <a:ea typeface="+mn-ea"/>
                <a:cs typeface="+mn-cs"/>
              </a:rPr>
              <a:t>Prophecies</a:t>
            </a:r>
            <a:r>
              <a:rPr kumimoji="0" lang="en-US" sz="4500" b="1" i="0" u="none" strike="noStrike" kern="1200" cap="none" spc="0" normalizeH="0" baseline="0" noProof="0" dirty="0">
                <a:ln>
                  <a:noFill/>
                </a:ln>
                <a:solidFill>
                  <a:prstClr val="black"/>
                </a:solidFill>
                <a:effectLst/>
                <a:uLnTx/>
                <a:uFillTx/>
                <a:latin typeface="Calibri" panose="020F0502020204030204"/>
                <a:ea typeface="+mn-ea"/>
                <a:cs typeface="+mn-cs"/>
              </a:rPr>
              <a:t> &amp; </a:t>
            </a:r>
            <a:r>
              <a:rPr kumimoji="0" lang="en-US" sz="4500" b="1" i="0" u="none" strike="noStrike" kern="1200" cap="none" spc="0" normalizeH="0" baseline="0" noProof="0" dirty="0">
                <a:ln>
                  <a:noFill/>
                </a:ln>
                <a:solidFill>
                  <a:srgbClr val="0000FF"/>
                </a:solidFill>
                <a:effectLst/>
                <a:uLnTx/>
                <a:uFillTx/>
                <a:latin typeface="Calibri" panose="020F0502020204030204"/>
                <a:ea typeface="+mn-ea"/>
                <a:cs typeface="+mn-cs"/>
              </a:rPr>
              <a:t>Fulfillment</a:t>
            </a:r>
            <a:endParaRPr kumimoji="0" lang="en-US" sz="3600" b="0" i="0" u="none" strike="noStrike" kern="1200" cap="none" spc="0" normalizeH="0" baseline="0" noProof="0" dirty="0">
              <a:ln>
                <a:noFill/>
              </a:ln>
              <a:solidFill>
                <a:srgbClr val="0000FF"/>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D67A5BAC-E121-91D2-72E8-29D473B4D9EA}"/>
              </a:ext>
            </a:extLst>
          </p:cNvPr>
          <p:cNvSpPr txBox="1"/>
          <p:nvPr/>
        </p:nvSpPr>
        <p:spPr>
          <a:xfrm>
            <a:off x="284480" y="1183412"/>
            <a:ext cx="8575040" cy="120032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rPr>
              <a:t>*A messenger would prepare the way for the Messiah</a:t>
            </a:r>
            <a:endParaRPr kumimoji="0" lang="en-US" sz="3600" b="0"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12CFF7A6-AFE9-F5BF-107C-6E779CE3689A}"/>
              </a:ext>
            </a:extLst>
          </p:cNvPr>
          <p:cNvSpPr txBox="1"/>
          <p:nvPr/>
        </p:nvSpPr>
        <p:spPr>
          <a:xfrm>
            <a:off x="284480" y="2383741"/>
            <a:ext cx="8575040" cy="3539430"/>
          </a:xfrm>
          <a:prstGeom prst="rect">
            <a:avLst/>
          </a:prstGeom>
          <a:noFill/>
        </p:spPr>
        <p:txBody>
          <a:bodyPr wrap="square" rtlCol="0">
            <a:spAutoFit/>
          </a:bodyPr>
          <a:lstStyle>
            <a:defPPr>
              <a:defRPr lang="en-US"/>
            </a:defPPr>
            <a:lvl1pPr marR="0" lvl="0" indent="0" fontAlgn="auto">
              <a:lnSpc>
                <a:spcPct val="100000"/>
              </a:lnSpc>
              <a:spcBef>
                <a:spcPts val="0"/>
              </a:spcBef>
              <a:spcAft>
                <a:spcPts val="0"/>
              </a:spcAft>
              <a:buClrTx/>
              <a:buSzTx/>
              <a:buFontTx/>
              <a:buNone/>
              <a:tabLst/>
              <a:defRPr kumimoji="0" sz="3200" b="0" i="1" u="none" strike="noStrike" cap="none" spc="0" normalizeH="0" baseline="0">
                <a:ln>
                  <a:noFill/>
                </a:ln>
                <a:solidFill>
                  <a:srgbClr val="ED7D31">
                    <a:lumMod val="50000"/>
                  </a:srgbClr>
                </a:solidFill>
                <a:effectLst/>
                <a:uLnTx/>
                <a:uFillTx/>
                <a:latin typeface="Calibri" panose="020F0502020204030204"/>
              </a:defRPr>
            </a:lvl1pPr>
          </a:lstStyle>
          <a:p>
            <a:r>
              <a:rPr lang="en-US" dirty="0">
                <a:solidFill>
                  <a:srgbClr val="0000FF"/>
                </a:solidFill>
              </a:rPr>
              <a:t>“The beginning of the gospel of Jesus Christ, the Son of God. </a:t>
            </a:r>
            <a:r>
              <a:rPr lang="en-US" b="1" dirty="0">
                <a:solidFill>
                  <a:srgbClr val="0000FF"/>
                </a:solidFill>
              </a:rPr>
              <a:t>As it is written in the Prophets:</a:t>
            </a:r>
          </a:p>
          <a:p>
            <a:r>
              <a:rPr lang="en-US" dirty="0">
                <a:solidFill>
                  <a:srgbClr val="0000FF"/>
                </a:solidFill>
              </a:rPr>
              <a:t>“Behold, I send My messenger before Your face,</a:t>
            </a:r>
            <a:br>
              <a:rPr lang="en-US" dirty="0">
                <a:solidFill>
                  <a:srgbClr val="0000FF"/>
                </a:solidFill>
              </a:rPr>
            </a:br>
            <a:r>
              <a:rPr lang="en-US" dirty="0">
                <a:solidFill>
                  <a:srgbClr val="0000FF"/>
                </a:solidFill>
              </a:rPr>
              <a:t>Who will prepare Your way before You.”</a:t>
            </a:r>
            <a:r>
              <a:rPr lang="en-US" b="1" baseline="30000" dirty="0">
                <a:solidFill>
                  <a:srgbClr val="0000FF"/>
                </a:solidFill>
              </a:rPr>
              <a:t> </a:t>
            </a:r>
            <a:r>
              <a:rPr lang="en-US" dirty="0">
                <a:solidFill>
                  <a:srgbClr val="0000FF"/>
                </a:solidFill>
              </a:rPr>
              <a:t>“The voice of one crying in the wilderness: ‘Prepare the way of the </a:t>
            </a:r>
            <a:r>
              <a:rPr lang="en-US" cap="small" dirty="0">
                <a:solidFill>
                  <a:srgbClr val="0000FF"/>
                </a:solidFill>
              </a:rPr>
              <a:t>Lord</a:t>
            </a:r>
            <a:r>
              <a:rPr lang="en-US" dirty="0">
                <a:solidFill>
                  <a:srgbClr val="0000FF"/>
                </a:solidFill>
              </a:rPr>
              <a:t>; Make His paths straight.’ ”</a:t>
            </a:r>
          </a:p>
          <a:p>
            <a:r>
              <a:rPr lang="en-US" i="0" dirty="0">
                <a:solidFill>
                  <a:srgbClr val="0000FF"/>
                </a:solidFill>
              </a:rPr>
              <a:t>											</a:t>
            </a:r>
            <a:r>
              <a:rPr lang="en-US" sz="2800" i="0" dirty="0">
                <a:solidFill>
                  <a:srgbClr val="0000FF"/>
                </a:solidFill>
              </a:rPr>
              <a:t>Mark 1:1-3</a:t>
            </a:r>
          </a:p>
        </p:txBody>
      </p:sp>
    </p:spTree>
    <p:extLst>
      <p:ext uri="{BB962C8B-B14F-4D97-AF65-F5344CB8AC3E}">
        <p14:creationId xmlns:p14="http://schemas.microsoft.com/office/powerpoint/2010/main" val="20516775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alpha val="95000"/>
          </a:schemeClr>
        </a:solidFill>
        <a:effectLst/>
      </p:bgPr>
    </p:bg>
    <p:spTree>
      <p:nvGrpSpPr>
        <p:cNvPr id="1" name="">
          <a:extLst>
            <a:ext uri="{FF2B5EF4-FFF2-40B4-BE49-F238E27FC236}">
              <a16:creationId xmlns:a16="http://schemas.microsoft.com/office/drawing/2014/main" id="{D2094B59-7930-9460-2281-8D7CDFF5658A}"/>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E47B41F2-F6C5-4705-34BF-920BEEF81A7E}"/>
              </a:ext>
            </a:extLst>
          </p:cNvPr>
          <p:cNvPicPr>
            <a:picLocks noChangeAspect="1"/>
          </p:cNvPicPr>
          <p:nvPr/>
        </p:nvPicPr>
        <p:blipFill>
          <a:blip r:embed="rId2"/>
          <a:stretch>
            <a:fillRect/>
          </a:stretch>
        </p:blipFill>
        <p:spPr>
          <a:xfrm>
            <a:off x="0" y="0"/>
            <a:ext cx="9144000" cy="6858000"/>
          </a:xfrm>
          <a:prstGeom prst="rect">
            <a:avLst/>
          </a:prstGeom>
        </p:spPr>
      </p:pic>
      <p:sp>
        <p:nvSpPr>
          <p:cNvPr id="2" name="Rectangle 1">
            <a:extLst>
              <a:ext uri="{FF2B5EF4-FFF2-40B4-BE49-F238E27FC236}">
                <a16:creationId xmlns:a16="http://schemas.microsoft.com/office/drawing/2014/main" id="{AC3F7ED4-A874-D56F-1E6A-98530BBCE5D8}"/>
              </a:ext>
            </a:extLst>
          </p:cNvPr>
          <p:cNvSpPr/>
          <p:nvPr/>
        </p:nvSpPr>
        <p:spPr>
          <a:xfrm>
            <a:off x="0" y="0"/>
            <a:ext cx="9144000" cy="6858000"/>
          </a:xfrm>
          <a:prstGeom prst="rect">
            <a:avLst/>
          </a:prstGeom>
          <a:solidFill>
            <a:schemeClr val="bg1">
              <a:lumMod val="75000"/>
              <a:alpha val="9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B6B3CBC6-7AFD-3A9D-337D-4F7AF7432DDB}"/>
              </a:ext>
            </a:extLst>
          </p:cNvPr>
          <p:cNvSpPr txBox="1"/>
          <p:nvPr/>
        </p:nvSpPr>
        <p:spPr>
          <a:xfrm>
            <a:off x="284480" y="199291"/>
            <a:ext cx="8575040" cy="7848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500" b="1" i="0" u="none" strike="noStrike" kern="1200" cap="none" spc="0" normalizeH="0" baseline="0" noProof="0" dirty="0">
                <a:ln>
                  <a:noFill/>
                </a:ln>
                <a:solidFill>
                  <a:srgbClr val="ED7D31">
                    <a:lumMod val="50000"/>
                  </a:srgbClr>
                </a:solidFill>
                <a:effectLst/>
                <a:uLnTx/>
                <a:uFillTx/>
                <a:latin typeface="Calibri" panose="020F0502020204030204"/>
                <a:ea typeface="+mn-ea"/>
                <a:cs typeface="+mn-cs"/>
              </a:rPr>
              <a:t>Prophecies</a:t>
            </a:r>
            <a:r>
              <a:rPr kumimoji="0" lang="en-US" sz="4500" b="1" i="0" u="none" strike="noStrike" kern="1200" cap="none" spc="0" normalizeH="0" baseline="0" noProof="0" dirty="0">
                <a:ln>
                  <a:noFill/>
                </a:ln>
                <a:solidFill>
                  <a:prstClr val="black"/>
                </a:solidFill>
                <a:effectLst/>
                <a:uLnTx/>
                <a:uFillTx/>
                <a:latin typeface="Calibri" panose="020F0502020204030204"/>
                <a:ea typeface="+mn-ea"/>
                <a:cs typeface="+mn-cs"/>
              </a:rPr>
              <a:t> &amp; Fulfillment</a:t>
            </a:r>
            <a:endPar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923E35A1-F066-837E-AED3-B8382DCCF4E3}"/>
              </a:ext>
            </a:extLst>
          </p:cNvPr>
          <p:cNvSpPr txBox="1"/>
          <p:nvPr/>
        </p:nvSpPr>
        <p:spPr>
          <a:xfrm>
            <a:off x="284480" y="1183412"/>
            <a:ext cx="8575040" cy="120032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rPr>
              <a:t>*Public ministry</a:t>
            </a:r>
            <a:r>
              <a:rPr kumimoji="0" lang="en-US" sz="3600" b="1" i="0" u="none" strike="noStrike" kern="100" cap="none" spc="0" normalizeH="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rPr>
              <a:t> of Messiah / Light to Gentiles</a:t>
            </a:r>
            <a:endParaRPr kumimoji="0" lang="en-US" sz="3600" b="0"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36428B33-37F6-5676-5326-C02B60B70EAA}"/>
              </a:ext>
            </a:extLst>
          </p:cNvPr>
          <p:cNvSpPr txBox="1"/>
          <p:nvPr/>
        </p:nvSpPr>
        <p:spPr>
          <a:xfrm>
            <a:off x="284480" y="2212102"/>
            <a:ext cx="8575040" cy="4462760"/>
          </a:xfrm>
          <a:prstGeom prst="rect">
            <a:avLst/>
          </a:prstGeom>
          <a:noFill/>
        </p:spPr>
        <p:txBody>
          <a:bodyPr wrap="square" rtlCol="0">
            <a:spAutoFit/>
          </a:bodyPr>
          <a:lstStyle>
            <a:defPPr>
              <a:defRPr lang="en-US"/>
            </a:defPPr>
            <a:lvl1pPr marR="0" lvl="0" indent="0" fontAlgn="auto">
              <a:lnSpc>
                <a:spcPct val="100000"/>
              </a:lnSpc>
              <a:spcBef>
                <a:spcPts val="0"/>
              </a:spcBef>
              <a:spcAft>
                <a:spcPts val="0"/>
              </a:spcAft>
              <a:buClrTx/>
              <a:buSzTx/>
              <a:buFontTx/>
              <a:buNone/>
              <a:tabLst/>
              <a:defRPr kumimoji="0" sz="3200" b="0" i="1" u="none" strike="noStrike" cap="none" spc="0" normalizeH="0" baseline="0">
                <a:ln>
                  <a:noFill/>
                </a:ln>
                <a:solidFill>
                  <a:srgbClr val="ED7D31">
                    <a:lumMod val="50000"/>
                  </a:srgbClr>
                </a:solidFill>
                <a:effectLst/>
                <a:uLnTx/>
                <a:uFillTx/>
                <a:latin typeface="Calibri" panose="020F0502020204030204"/>
              </a:defRPr>
            </a:lvl1pPr>
          </a:lstStyle>
          <a:p>
            <a:r>
              <a:rPr lang="en-US" dirty="0"/>
              <a:t>“The Spirit of the Lord God is upon Me, Because </a:t>
            </a:r>
            <a:r>
              <a:rPr lang="en-US" b="1" dirty="0"/>
              <a:t>the Lord has anointed Me To preach good tidings to the poor; </a:t>
            </a:r>
            <a:r>
              <a:rPr lang="en-US" dirty="0"/>
              <a:t>He has sent Me to heal the brokenhearted, </a:t>
            </a:r>
            <a:r>
              <a:rPr lang="en-US" b="1" dirty="0"/>
              <a:t>To proclaim liberty to the captives</a:t>
            </a:r>
            <a:r>
              <a:rPr lang="en-US" dirty="0"/>
              <a:t>, And the opening of the prison to those who are bound; </a:t>
            </a:r>
            <a:r>
              <a:rPr lang="en-US" b="1" baseline="30000" dirty="0"/>
              <a:t> </a:t>
            </a:r>
            <a:r>
              <a:rPr lang="en-US" dirty="0"/>
              <a:t>To proclaim the acceptable year of the Lord, And the day of vengeance of our God; To comfort all who mourn,”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srgbClr val="ED7D31">
                    <a:lumMod val="50000"/>
                  </a:srgbClr>
                </a:solidFill>
                <a:effectLst/>
                <a:uLnTx/>
                <a:uFillTx/>
                <a:latin typeface="Calibri" panose="020F0502020204030204"/>
                <a:ea typeface="+mn-ea"/>
                <a:cs typeface="+mn-cs"/>
              </a:rPr>
              <a:t>											Isaiah 62:1-2</a:t>
            </a:r>
          </a:p>
        </p:txBody>
      </p:sp>
    </p:spTree>
    <p:extLst>
      <p:ext uri="{BB962C8B-B14F-4D97-AF65-F5344CB8AC3E}">
        <p14:creationId xmlns:p14="http://schemas.microsoft.com/office/powerpoint/2010/main" val="554952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75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95000"/>
          </a:schemeClr>
        </a:solidFill>
        <a:effectLst/>
      </p:bgPr>
    </p:bg>
    <p:spTree>
      <p:nvGrpSpPr>
        <p:cNvPr id="1" name="">
          <a:extLst>
            <a:ext uri="{FF2B5EF4-FFF2-40B4-BE49-F238E27FC236}">
              <a16:creationId xmlns:a16="http://schemas.microsoft.com/office/drawing/2014/main" id="{DB81A36E-65E2-5B54-D536-B5B811EF3DCB}"/>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76D5AC9F-635F-91B5-2484-6F5AFE7AE254}"/>
              </a:ext>
            </a:extLst>
          </p:cNvPr>
          <p:cNvPicPr>
            <a:picLocks noChangeAspect="1"/>
          </p:cNvPicPr>
          <p:nvPr/>
        </p:nvPicPr>
        <p:blipFill>
          <a:blip r:embed="rId2"/>
          <a:stretch>
            <a:fillRect/>
          </a:stretch>
        </p:blipFill>
        <p:spPr>
          <a:xfrm>
            <a:off x="0" y="0"/>
            <a:ext cx="9144000" cy="6858000"/>
          </a:xfrm>
          <a:prstGeom prst="rect">
            <a:avLst/>
          </a:prstGeom>
        </p:spPr>
      </p:pic>
      <p:sp>
        <p:nvSpPr>
          <p:cNvPr id="2" name="Rectangle 1">
            <a:extLst>
              <a:ext uri="{FF2B5EF4-FFF2-40B4-BE49-F238E27FC236}">
                <a16:creationId xmlns:a16="http://schemas.microsoft.com/office/drawing/2014/main" id="{0FD8CF9F-6CEF-504D-F2AF-44AE348B1C41}"/>
              </a:ext>
            </a:extLst>
          </p:cNvPr>
          <p:cNvSpPr/>
          <p:nvPr/>
        </p:nvSpPr>
        <p:spPr>
          <a:xfrm>
            <a:off x="0" y="0"/>
            <a:ext cx="9144000" cy="6858000"/>
          </a:xfrm>
          <a:prstGeom prst="rect">
            <a:avLst/>
          </a:prstGeom>
          <a:solidFill>
            <a:schemeClr val="bg1">
              <a:lumMod val="75000"/>
              <a:alpha val="9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0ADDD2A8-B712-5692-052D-8C5E1F4DFF3D}"/>
              </a:ext>
            </a:extLst>
          </p:cNvPr>
          <p:cNvSpPr txBox="1"/>
          <p:nvPr/>
        </p:nvSpPr>
        <p:spPr>
          <a:xfrm>
            <a:off x="284480" y="199291"/>
            <a:ext cx="8575040" cy="7848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500" b="1" i="0" u="none" strike="noStrike" kern="1200" cap="none" spc="0" normalizeH="0" baseline="0" noProof="0" dirty="0">
                <a:ln>
                  <a:noFill/>
                </a:ln>
                <a:solidFill>
                  <a:prstClr val="black"/>
                </a:solidFill>
                <a:effectLst/>
                <a:uLnTx/>
                <a:uFillTx/>
                <a:latin typeface="Calibri" panose="020F0502020204030204"/>
                <a:ea typeface="+mn-ea"/>
                <a:cs typeface="+mn-cs"/>
              </a:rPr>
              <a:t>Life of Christ </a:t>
            </a:r>
            <a:r>
              <a:rPr kumimoji="0" lang="en-US" sz="40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from Waldron perspective </a:t>
            </a:r>
          </a:p>
        </p:txBody>
      </p:sp>
      <p:sp>
        <p:nvSpPr>
          <p:cNvPr id="5" name="TextBox 4">
            <a:extLst>
              <a:ext uri="{FF2B5EF4-FFF2-40B4-BE49-F238E27FC236}">
                <a16:creationId xmlns:a16="http://schemas.microsoft.com/office/drawing/2014/main" id="{422C36E8-CE96-1B2E-0058-66C8FF8D729B}"/>
              </a:ext>
            </a:extLst>
          </p:cNvPr>
          <p:cNvSpPr txBox="1"/>
          <p:nvPr/>
        </p:nvSpPr>
        <p:spPr>
          <a:xfrm>
            <a:off x="568960" y="1442522"/>
            <a:ext cx="8575040" cy="421653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Calibri" panose="020F0502020204030204"/>
                <a:ea typeface="+mn-ea"/>
                <a:cs typeface="+mn-cs"/>
              </a:rPr>
              <a:t>Years of Preparation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Calibri" panose="020F0502020204030204"/>
                <a:ea typeface="+mn-ea"/>
                <a:cs typeface="+mn-cs"/>
              </a:rPr>
              <a:t>Beginning Ministry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Calibri" panose="020F0502020204030204"/>
                <a:ea typeface="+mn-ea"/>
                <a:cs typeface="+mn-cs"/>
              </a:rPr>
              <a:t>Great Galilean Ministry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Calibri" panose="020F0502020204030204"/>
                <a:ea typeface="+mn-ea"/>
                <a:cs typeface="+mn-cs"/>
              </a:rPr>
              <a:t>Period of Retirement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Calibri" panose="020F0502020204030204"/>
                <a:ea typeface="+mn-ea"/>
                <a:cs typeface="+mn-cs"/>
              </a:rPr>
              <a:t>Closing Ministry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Calibri" panose="020F0502020204030204"/>
                <a:ea typeface="+mn-ea"/>
                <a:cs typeface="+mn-cs"/>
              </a:rPr>
              <a:t>The Last Week</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Calibri" panose="020F0502020204030204"/>
                <a:ea typeface="+mn-ea"/>
                <a:cs typeface="+mn-cs"/>
              </a:rPr>
              <a:t>Resurrection &amp; Exaltation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A2B37B10-1EF8-6856-A706-77449C879DC2}"/>
              </a:ext>
            </a:extLst>
          </p:cNvPr>
          <p:cNvSpPr txBox="1"/>
          <p:nvPr/>
        </p:nvSpPr>
        <p:spPr>
          <a:xfrm>
            <a:off x="5828030" y="2054274"/>
            <a:ext cx="2560320"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ED7D31">
                    <a:lumMod val="75000"/>
                  </a:srgbClr>
                </a:solidFill>
                <a:effectLst/>
                <a:uLnTx/>
                <a:uFillTx/>
                <a:latin typeface="Calibri" panose="020F0502020204030204"/>
                <a:ea typeface="+mn-ea"/>
                <a:cs typeface="+mn-cs"/>
              </a:rPr>
              <a:t>LoC – Part 1</a:t>
            </a:r>
          </a:p>
        </p:txBody>
      </p:sp>
      <p:sp>
        <p:nvSpPr>
          <p:cNvPr id="7" name="TextBox 6">
            <a:extLst>
              <a:ext uri="{FF2B5EF4-FFF2-40B4-BE49-F238E27FC236}">
                <a16:creationId xmlns:a16="http://schemas.microsoft.com/office/drawing/2014/main" id="{BA7C36B1-E1AF-238C-3164-7AA43696E77E}"/>
              </a:ext>
            </a:extLst>
          </p:cNvPr>
          <p:cNvSpPr txBox="1"/>
          <p:nvPr/>
        </p:nvSpPr>
        <p:spPr>
          <a:xfrm>
            <a:off x="5828030" y="3406140"/>
            <a:ext cx="2560320"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B0F0"/>
                </a:solidFill>
                <a:effectLst/>
                <a:uLnTx/>
                <a:uFillTx/>
                <a:latin typeface="Calibri" panose="020F0502020204030204"/>
                <a:ea typeface="+mn-ea"/>
                <a:cs typeface="+mn-cs"/>
              </a:rPr>
              <a:t>LoC – Part 2</a:t>
            </a:r>
          </a:p>
        </p:txBody>
      </p:sp>
      <p:sp>
        <p:nvSpPr>
          <p:cNvPr id="8" name="TextBox 7">
            <a:extLst>
              <a:ext uri="{FF2B5EF4-FFF2-40B4-BE49-F238E27FC236}">
                <a16:creationId xmlns:a16="http://schemas.microsoft.com/office/drawing/2014/main" id="{EE78673A-DF8C-B090-C849-11581BB0B0F8}"/>
              </a:ext>
            </a:extLst>
          </p:cNvPr>
          <p:cNvSpPr txBox="1"/>
          <p:nvPr/>
        </p:nvSpPr>
        <p:spPr>
          <a:xfrm>
            <a:off x="5877560" y="4471968"/>
            <a:ext cx="2560320"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7030A0"/>
                </a:solidFill>
                <a:effectLst/>
                <a:uLnTx/>
                <a:uFillTx/>
                <a:latin typeface="Calibri" panose="020F0502020204030204"/>
                <a:ea typeface="+mn-ea"/>
                <a:cs typeface="+mn-cs"/>
              </a:rPr>
              <a:t>LoC – Part 3</a:t>
            </a:r>
          </a:p>
        </p:txBody>
      </p:sp>
      <p:sp>
        <p:nvSpPr>
          <p:cNvPr id="9" name="Rectangle: Rounded Corners 8">
            <a:extLst>
              <a:ext uri="{FF2B5EF4-FFF2-40B4-BE49-F238E27FC236}">
                <a16:creationId xmlns:a16="http://schemas.microsoft.com/office/drawing/2014/main" id="{86C639BD-7680-7A3C-DFC6-DA452AD88D91}"/>
              </a:ext>
            </a:extLst>
          </p:cNvPr>
          <p:cNvSpPr/>
          <p:nvPr/>
        </p:nvSpPr>
        <p:spPr>
          <a:xfrm>
            <a:off x="568960" y="1563071"/>
            <a:ext cx="4710430" cy="1554481"/>
          </a:xfrm>
          <a:prstGeom prst="roundRect">
            <a:avLst/>
          </a:prstGeom>
          <a:no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Rounded Corners 9">
            <a:extLst>
              <a:ext uri="{FF2B5EF4-FFF2-40B4-BE49-F238E27FC236}">
                <a16:creationId xmlns:a16="http://schemas.microsoft.com/office/drawing/2014/main" id="{2EFE5545-AABE-24A3-FA39-7213FBF1BA0D}"/>
              </a:ext>
            </a:extLst>
          </p:cNvPr>
          <p:cNvSpPr/>
          <p:nvPr/>
        </p:nvSpPr>
        <p:spPr>
          <a:xfrm>
            <a:off x="568960" y="3183790"/>
            <a:ext cx="4710430" cy="1059865"/>
          </a:xfrm>
          <a:prstGeom prst="roundRect">
            <a:avLst/>
          </a:prstGeom>
          <a:noFill/>
          <a:ln w="3810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Rounded Corners 10">
            <a:extLst>
              <a:ext uri="{FF2B5EF4-FFF2-40B4-BE49-F238E27FC236}">
                <a16:creationId xmlns:a16="http://schemas.microsoft.com/office/drawing/2014/main" id="{8FE7694B-9B1A-7D11-D250-7DFFE7ADE9A8}"/>
              </a:ext>
            </a:extLst>
          </p:cNvPr>
          <p:cNvSpPr/>
          <p:nvPr/>
        </p:nvSpPr>
        <p:spPr>
          <a:xfrm>
            <a:off x="568960" y="4309893"/>
            <a:ext cx="5024120" cy="1059865"/>
          </a:xfrm>
          <a:prstGeom prst="roundRect">
            <a:avLst/>
          </a:prstGeom>
          <a:noFill/>
          <a:ln w="38100">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Rounded Corners 12">
            <a:extLst>
              <a:ext uri="{FF2B5EF4-FFF2-40B4-BE49-F238E27FC236}">
                <a16:creationId xmlns:a16="http://schemas.microsoft.com/office/drawing/2014/main" id="{A8AA2F25-6F9E-D6ED-8D41-1B0BCE304756}"/>
              </a:ext>
            </a:extLst>
          </p:cNvPr>
          <p:cNvSpPr/>
          <p:nvPr/>
        </p:nvSpPr>
        <p:spPr>
          <a:xfrm>
            <a:off x="284480" y="1442522"/>
            <a:ext cx="8290560" cy="2801133"/>
          </a:xfrm>
          <a:prstGeom prst="roundRect">
            <a:avLst/>
          </a:prstGeom>
          <a:noFill/>
          <a:ln w="38100">
            <a:solidFill>
              <a:srgbClr val="FF000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67360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alpha val="95000"/>
          </a:schemeClr>
        </a:solidFill>
        <a:effectLst/>
      </p:bgPr>
    </p:bg>
    <p:spTree>
      <p:nvGrpSpPr>
        <p:cNvPr id="1" name="">
          <a:extLst>
            <a:ext uri="{FF2B5EF4-FFF2-40B4-BE49-F238E27FC236}">
              <a16:creationId xmlns:a16="http://schemas.microsoft.com/office/drawing/2014/main" id="{B2F27868-BDAD-4678-DDD5-2FD4253E4CF0}"/>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70842EF7-6B0C-04B0-6443-A7ABA6DB9E19}"/>
              </a:ext>
            </a:extLst>
          </p:cNvPr>
          <p:cNvPicPr>
            <a:picLocks noChangeAspect="1"/>
          </p:cNvPicPr>
          <p:nvPr/>
        </p:nvPicPr>
        <p:blipFill>
          <a:blip r:embed="rId3"/>
          <a:stretch>
            <a:fillRect/>
          </a:stretch>
        </p:blipFill>
        <p:spPr>
          <a:xfrm>
            <a:off x="0" y="0"/>
            <a:ext cx="9144000" cy="6858000"/>
          </a:xfrm>
          <a:prstGeom prst="rect">
            <a:avLst/>
          </a:prstGeom>
        </p:spPr>
      </p:pic>
      <p:sp>
        <p:nvSpPr>
          <p:cNvPr id="2" name="Rectangle 1">
            <a:extLst>
              <a:ext uri="{FF2B5EF4-FFF2-40B4-BE49-F238E27FC236}">
                <a16:creationId xmlns:a16="http://schemas.microsoft.com/office/drawing/2014/main" id="{1F214986-F0F4-ED38-3E06-E66B0BC5B2A0}"/>
              </a:ext>
            </a:extLst>
          </p:cNvPr>
          <p:cNvSpPr/>
          <p:nvPr/>
        </p:nvSpPr>
        <p:spPr>
          <a:xfrm>
            <a:off x="0" y="0"/>
            <a:ext cx="9144000" cy="6858000"/>
          </a:xfrm>
          <a:prstGeom prst="rect">
            <a:avLst/>
          </a:prstGeom>
          <a:solidFill>
            <a:schemeClr val="bg1">
              <a:lumMod val="75000"/>
              <a:alpha val="9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FB969E03-588D-A4DF-AB51-0BAE444380A4}"/>
              </a:ext>
            </a:extLst>
          </p:cNvPr>
          <p:cNvSpPr txBox="1"/>
          <p:nvPr/>
        </p:nvSpPr>
        <p:spPr>
          <a:xfrm>
            <a:off x="284480" y="199291"/>
            <a:ext cx="8575040" cy="7848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500" b="1" i="0" u="none" strike="noStrike" kern="1200" cap="none" spc="0" normalizeH="0" baseline="0" noProof="0" dirty="0">
                <a:ln>
                  <a:noFill/>
                </a:ln>
                <a:solidFill>
                  <a:srgbClr val="ED7D31">
                    <a:lumMod val="50000"/>
                  </a:srgbClr>
                </a:solidFill>
                <a:effectLst/>
                <a:uLnTx/>
                <a:uFillTx/>
                <a:latin typeface="Calibri" panose="020F0502020204030204"/>
                <a:ea typeface="+mn-ea"/>
                <a:cs typeface="+mn-cs"/>
              </a:rPr>
              <a:t>Prophecies</a:t>
            </a:r>
            <a:r>
              <a:rPr kumimoji="0" lang="en-US" sz="4500" b="1" i="0" u="none" strike="noStrike" kern="1200" cap="none" spc="0" normalizeH="0" baseline="0" noProof="0" dirty="0">
                <a:ln>
                  <a:noFill/>
                </a:ln>
                <a:solidFill>
                  <a:prstClr val="black"/>
                </a:solidFill>
                <a:effectLst/>
                <a:uLnTx/>
                <a:uFillTx/>
                <a:latin typeface="Calibri" panose="020F0502020204030204"/>
                <a:ea typeface="+mn-ea"/>
                <a:cs typeface="+mn-cs"/>
              </a:rPr>
              <a:t> &amp; Fulfillment</a:t>
            </a:r>
            <a:endPar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55953F22-4348-D312-032C-3C70280AD48F}"/>
              </a:ext>
            </a:extLst>
          </p:cNvPr>
          <p:cNvSpPr txBox="1"/>
          <p:nvPr/>
        </p:nvSpPr>
        <p:spPr>
          <a:xfrm>
            <a:off x="284480" y="1183412"/>
            <a:ext cx="8575040" cy="120032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rPr>
              <a:t>*Public ministry</a:t>
            </a:r>
            <a:r>
              <a:rPr kumimoji="0" lang="en-US" sz="3600" b="1" i="0" u="none" strike="noStrike" kern="100" cap="none" spc="0" normalizeH="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rPr>
              <a:t> of Messiah / Light to Gentiles</a:t>
            </a:r>
            <a:endParaRPr kumimoji="0" lang="en-US" sz="3600" b="0"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D31037DC-955D-DD32-998B-EA4CD9D83F48}"/>
              </a:ext>
            </a:extLst>
          </p:cNvPr>
          <p:cNvSpPr txBox="1"/>
          <p:nvPr/>
        </p:nvSpPr>
        <p:spPr>
          <a:xfrm>
            <a:off x="284480" y="2212102"/>
            <a:ext cx="8575040" cy="4524315"/>
          </a:xfrm>
          <a:prstGeom prst="rect">
            <a:avLst/>
          </a:prstGeom>
          <a:noFill/>
        </p:spPr>
        <p:txBody>
          <a:bodyPr wrap="square" rtlCol="0">
            <a:spAutoFit/>
          </a:bodyPr>
          <a:lstStyle>
            <a:defPPr>
              <a:defRPr lang="en-US"/>
            </a:defPPr>
            <a:lvl1pPr marR="0" lvl="0" indent="0" fontAlgn="auto">
              <a:lnSpc>
                <a:spcPct val="100000"/>
              </a:lnSpc>
              <a:spcBef>
                <a:spcPts val="0"/>
              </a:spcBef>
              <a:spcAft>
                <a:spcPts val="0"/>
              </a:spcAft>
              <a:buClrTx/>
              <a:buSzTx/>
              <a:buFontTx/>
              <a:buNone/>
              <a:tabLst/>
              <a:defRPr kumimoji="0" sz="3200" b="0" i="1" u="none" strike="noStrike" cap="none" spc="0" normalizeH="0" baseline="0">
                <a:ln>
                  <a:noFill/>
                </a:ln>
                <a:solidFill>
                  <a:srgbClr val="ED7D31">
                    <a:lumMod val="50000"/>
                  </a:srgbClr>
                </a:solidFill>
                <a:effectLst/>
                <a:uLnTx/>
                <a:uFillTx/>
                <a:latin typeface="Calibri" panose="020F0502020204030204"/>
              </a:defRPr>
            </a:lvl1pPr>
          </a:lstStyle>
          <a:p>
            <a:r>
              <a:rPr lang="en-US" dirty="0"/>
              <a:t>“Nevertheless the gloom will not be upon her who is distressed, As when at first He lightly esteemed The land of Zebulun and the land of Naphtali,…by the way of the sea, beyond the Jordan, In Galilee of the Gentiles. </a:t>
            </a:r>
            <a:r>
              <a:rPr lang="en-US" b="1" dirty="0"/>
              <a:t>The people who walked in darkness Have seen a great light; Those who dwelt in the land of the shadow of death, Upon them a light has shined.”</a:t>
            </a:r>
            <a:endParaRPr lang="en-US" sz="2800" b="1" i="0" dirty="0"/>
          </a:p>
          <a:p>
            <a:r>
              <a:rPr lang="en-US" sz="2800" i="0" dirty="0"/>
              <a:t>											Isaiah 9:1-2</a:t>
            </a:r>
          </a:p>
        </p:txBody>
      </p:sp>
    </p:spTree>
    <p:extLst>
      <p:ext uri="{BB962C8B-B14F-4D97-AF65-F5344CB8AC3E}">
        <p14:creationId xmlns:p14="http://schemas.microsoft.com/office/powerpoint/2010/main" val="5059520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alpha val="95000"/>
          </a:schemeClr>
        </a:solidFill>
        <a:effectLst/>
      </p:bgPr>
    </p:bg>
    <p:spTree>
      <p:nvGrpSpPr>
        <p:cNvPr id="1" name="">
          <a:extLst>
            <a:ext uri="{FF2B5EF4-FFF2-40B4-BE49-F238E27FC236}">
              <a16:creationId xmlns:a16="http://schemas.microsoft.com/office/drawing/2014/main" id="{16426020-4710-BF3C-F002-6DA8E8AB470F}"/>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8A9C66B3-0196-DDB9-11B8-46829135C8F9}"/>
              </a:ext>
            </a:extLst>
          </p:cNvPr>
          <p:cNvPicPr>
            <a:picLocks noChangeAspect="1"/>
          </p:cNvPicPr>
          <p:nvPr/>
        </p:nvPicPr>
        <p:blipFill>
          <a:blip r:embed="rId3"/>
          <a:stretch>
            <a:fillRect/>
          </a:stretch>
        </p:blipFill>
        <p:spPr>
          <a:xfrm>
            <a:off x="0" y="0"/>
            <a:ext cx="9144000" cy="6858000"/>
          </a:xfrm>
          <a:prstGeom prst="rect">
            <a:avLst/>
          </a:prstGeom>
        </p:spPr>
      </p:pic>
      <p:sp>
        <p:nvSpPr>
          <p:cNvPr id="2" name="Rectangle 1">
            <a:extLst>
              <a:ext uri="{FF2B5EF4-FFF2-40B4-BE49-F238E27FC236}">
                <a16:creationId xmlns:a16="http://schemas.microsoft.com/office/drawing/2014/main" id="{02238454-362E-90A2-0E18-8A307FD51199}"/>
              </a:ext>
            </a:extLst>
          </p:cNvPr>
          <p:cNvSpPr/>
          <p:nvPr/>
        </p:nvSpPr>
        <p:spPr>
          <a:xfrm>
            <a:off x="0" y="0"/>
            <a:ext cx="9144000" cy="6858000"/>
          </a:xfrm>
          <a:prstGeom prst="rect">
            <a:avLst/>
          </a:prstGeom>
          <a:solidFill>
            <a:schemeClr val="bg1">
              <a:lumMod val="75000"/>
              <a:alpha val="9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9D6DFED6-AB9A-8EB5-5F49-92E1093C8BC9}"/>
              </a:ext>
            </a:extLst>
          </p:cNvPr>
          <p:cNvSpPr txBox="1"/>
          <p:nvPr/>
        </p:nvSpPr>
        <p:spPr>
          <a:xfrm>
            <a:off x="284480" y="199291"/>
            <a:ext cx="8575040" cy="7848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500" b="1" i="0" u="none" strike="noStrike" kern="1200" cap="none" spc="0" normalizeH="0" baseline="0" noProof="0" dirty="0">
                <a:ln>
                  <a:noFill/>
                </a:ln>
                <a:effectLst/>
                <a:uLnTx/>
                <a:uFillTx/>
                <a:latin typeface="Calibri" panose="020F0502020204030204"/>
                <a:ea typeface="+mn-ea"/>
                <a:cs typeface="+mn-cs"/>
              </a:rPr>
              <a:t>Prophecies &amp; </a:t>
            </a:r>
            <a:r>
              <a:rPr kumimoji="0" lang="en-US" sz="4500" b="1" i="0" u="none" strike="noStrike" kern="1200" cap="none" spc="0" normalizeH="0" baseline="0" noProof="0" dirty="0">
                <a:ln>
                  <a:noFill/>
                </a:ln>
                <a:solidFill>
                  <a:srgbClr val="0000FF"/>
                </a:solidFill>
                <a:effectLst/>
                <a:uLnTx/>
                <a:uFillTx/>
                <a:latin typeface="Calibri" panose="020F0502020204030204"/>
                <a:ea typeface="+mn-ea"/>
                <a:cs typeface="+mn-cs"/>
              </a:rPr>
              <a:t>Fulfillment</a:t>
            </a:r>
            <a:endParaRPr kumimoji="0" lang="en-US" sz="3600" b="0" i="0" u="none" strike="noStrike" kern="1200" cap="none" spc="0" normalizeH="0" baseline="0" noProof="0" dirty="0">
              <a:ln>
                <a:noFill/>
              </a:ln>
              <a:solidFill>
                <a:srgbClr val="0000FF"/>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B8DA68B6-D126-B847-AA77-01CDCB651336}"/>
              </a:ext>
            </a:extLst>
          </p:cNvPr>
          <p:cNvSpPr txBox="1"/>
          <p:nvPr/>
        </p:nvSpPr>
        <p:spPr>
          <a:xfrm>
            <a:off x="284480" y="1183412"/>
            <a:ext cx="8575040" cy="120032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rPr>
              <a:t>*Public ministry</a:t>
            </a:r>
            <a:r>
              <a:rPr kumimoji="0" lang="en-US" sz="3600" b="1" i="0" u="none" strike="noStrike" kern="100" cap="none" spc="0" normalizeH="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rPr>
              <a:t> of Messiah / Light to Gentiles</a:t>
            </a:r>
            <a:endParaRPr kumimoji="0" lang="en-US" sz="3600" b="0"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6FA0195F-48D2-A7E2-9245-6103CCE09386}"/>
              </a:ext>
            </a:extLst>
          </p:cNvPr>
          <p:cNvSpPr txBox="1"/>
          <p:nvPr/>
        </p:nvSpPr>
        <p:spPr>
          <a:xfrm>
            <a:off x="284480" y="2212102"/>
            <a:ext cx="8575040" cy="4313425"/>
          </a:xfrm>
          <a:prstGeom prst="rect">
            <a:avLst/>
          </a:prstGeom>
          <a:noFill/>
        </p:spPr>
        <p:txBody>
          <a:bodyPr wrap="square" rtlCol="0">
            <a:spAutoFit/>
          </a:bodyPr>
          <a:lstStyle>
            <a:defPPr>
              <a:defRPr lang="en-US"/>
            </a:defPPr>
            <a:lvl1pPr marR="0" lvl="0" indent="0" fontAlgn="auto">
              <a:lnSpc>
                <a:spcPct val="100000"/>
              </a:lnSpc>
              <a:spcBef>
                <a:spcPts val="0"/>
              </a:spcBef>
              <a:spcAft>
                <a:spcPts val="0"/>
              </a:spcAft>
              <a:buClrTx/>
              <a:buSzTx/>
              <a:buFontTx/>
              <a:buNone/>
              <a:tabLst/>
              <a:defRPr kumimoji="0" sz="3200" b="0" i="1" u="none" strike="noStrike" cap="none" spc="0" normalizeH="0" baseline="0">
                <a:ln>
                  <a:noFill/>
                </a:ln>
                <a:solidFill>
                  <a:srgbClr val="ED7D31">
                    <a:lumMod val="50000"/>
                  </a:srgbClr>
                </a:solidFill>
                <a:effectLst/>
                <a:uLnTx/>
                <a:uFillTx/>
                <a:latin typeface="Calibri" panose="020F0502020204030204"/>
              </a:defRPr>
            </a:lvl1pPr>
          </a:lstStyle>
          <a:p>
            <a:pPr marL="0" marR="0">
              <a:lnSpc>
                <a:spcPct val="115000"/>
              </a:lnSpc>
              <a:spcAft>
                <a:spcPts val="800"/>
              </a:spcAft>
            </a:pPr>
            <a:r>
              <a:rPr lang="en-US" sz="3000" kern="100" dirty="0">
                <a:solidFill>
                  <a:srgbClr val="0000FF"/>
                </a:solidFill>
                <a:effectLst/>
                <a:latin typeface="+mn-lt"/>
                <a:ea typeface="Aptos" panose="020B0004020202020204" pitchFamily="34" charset="0"/>
                <a:cs typeface="Times New Roman" panose="02020603050405020304" pitchFamily="18" charset="0"/>
              </a:rPr>
              <a:t>“So He came to Nazareth, where He had been brought up. And as His custom was, He went into the synagogue ….and stood up to read. And He was handed the book of the prophet Isaiah. And when He had opened the book, He found the place where it was written: </a:t>
            </a:r>
            <a:r>
              <a:rPr lang="en-US" sz="3000" b="1" kern="100" baseline="30000" dirty="0">
                <a:solidFill>
                  <a:srgbClr val="0000FF"/>
                </a:solidFill>
                <a:effectLst/>
                <a:latin typeface="+mn-lt"/>
                <a:ea typeface="Aptos" panose="020B0004020202020204" pitchFamily="34" charset="0"/>
                <a:cs typeface="Times New Roman" panose="02020603050405020304" pitchFamily="18" charset="0"/>
              </a:rPr>
              <a:t> </a:t>
            </a:r>
            <a:r>
              <a:rPr lang="en-US" sz="3000" kern="100" dirty="0">
                <a:solidFill>
                  <a:srgbClr val="0000FF"/>
                </a:solidFill>
                <a:effectLst/>
                <a:latin typeface="+mn-lt"/>
                <a:ea typeface="Aptos" panose="020B0004020202020204" pitchFamily="34" charset="0"/>
                <a:cs typeface="Times New Roman" panose="02020603050405020304" pitchFamily="18" charset="0"/>
              </a:rPr>
              <a:t>“The Spirit of the Lord </a:t>
            </a:r>
            <a:r>
              <a:rPr lang="en-US" sz="3000" i="1" kern="100" dirty="0">
                <a:solidFill>
                  <a:srgbClr val="0000FF"/>
                </a:solidFill>
                <a:effectLst/>
                <a:latin typeface="+mn-lt"/>
                <a:ea typeface="Aptos" panose="020B0004020202020204" pitchFamily="34" charset="0"/>
                <a:cs typeface="Times New Roman" panose="02020603050405020304" pitchFamily="18" charset="0"/>
              </a:rPr>
              <a:t>is</a:t>
            </a:r>
            <a:r>
              <a:rPr lang="en-US" sz="3000" kern="100" dirty="0">
                <a:solidFill>
                  <a:srgbClr val="0000FF"/>
                </a:solidFill>
                <a:effectLst/>
                <a:latin typeface="+mn-lt"/>
                <a:ea typeface="Aptos" panose="020B0004020202020204" pitchFamily="34" charset="0"/>
                <a:cs typeface="Times New Roman" panose="02020603050405020304" pitchFamily="18" charset="0"/>
              </a:rPr>
              <a:t> upon Me, Because He has anointed Me To preach the gospel to </a:t>
            </a:r>
            <a:r>
              <a:rPr lang="en-US" sz="3000" i="1" kern="100" dirty="0">
                <a:solidFill>
                  <a:srgbClr val="0000FF"/>
                </a:solidFill>
                <a:effectLst/>
                <a:latin typeface="+mn-lt"/>
                <a:ea typeface="Aptos" panose="020B0004020202020204" pitchFamily="34" charset="0"/>
                <a:cs typeface="Times New Roman" panose="02020603050405020304" pitchFamily="18" charset="0"/>
              </a:rPr>
              <a:t>the</a:t>
            </a:r>
            <a:r>
              <a:rPr lang="en-US" sz="3000" kern="100" dirty="0">
                <a:solidFill>
                  <a:srgbClr val="0000FF"/>
                </a:solidFill>
                <a:effectLst/>
                <a:latin typeface="+mn-lt"/>
                <a:ea typeface="Aptos" panose="020B0004020202020204" pitchFamily="34" charset="0"/>
                <a:cs typeface="Times New Roman" panose="02020603050405020304" pitchFamily="18" charset="0"/>
              </a:rPr>
              <a:t> poor;…”                               </a:t>
            </a:r>
            <a:r>
              <a:rPr lang="en-US" sz="2800" i="0" kern="100" dirty="0">
                <a:solidFill>
                  <a:srgbClr val="0000FF"/>
                </a:solidFill>
                <a:effectLst/>
                <a:latin typeface="+mn-lt"/>
                <a:ea typeface="Aptos" panose="020B0004020202020204" pitchFamily="34" charset="0"/>
                <a:cs typeface="Times New Roman" panose="02020603050405020304" pitchFamily="18" charset="0"/>
              </a:rPr>
              <a:t>Re: Luke 4:14-21</a:t>
            </a:r>
          </a:p>
        </p:txBody>
      </p:sp>
    </p:spTree>
    <p:extLst>
      <p:ext uri="{BB962C8B-B14F-4D97-AF65-F5344CB8AC3E}">
        <p14:creationId xmlns:p14="http://schemas.microsoft.com/office/powerpoint/2010/main" val="3371917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alpha val="95000"/>
          </a:schemeClr>
        </a:solidFill>
        <a:effectLst/>
      </p:bgPr>
    </p:bg>
    <p:spTree>
      <p:nvGrpSpPr>
        <p:cNvPr id="1" name="">
          <a:extLst>
            <a:ext uri="{FF2B5EF4-FFF2-40B4-BE49-F238E27FC236}">
              <a16:creationId xmlns:a16="http://schemas.microsoft.com/office/drawing/2014/main" id="{C154C85A-CFF9-26FC-4CAF-7C520BA36443}"/>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C5FDF118-7887-8667-B3D9-7473B35D6731}"/>
              </a:ext>
            </a:extLst>
          </p:cNvPr>
          <p:cNvPicPr>
            <a:picLocks noChangeAspect="1"/>
          </p:cNvPicPr>
          <p:nvPr/>
        </p:nvPicPr>
        <p:blipFill>
          <a:blip r:embed="rId3"/>
          <a:stretch>
            <a:fillRect/>
          </a:stretch>
        </p:blipFill>
        <p:spPr>
          <a:xfrm>
            <a:off x="0" y="0"/>
            <a:ext cx="9144000" cy="6858000"/>
          </a:xfrm>
          <a:prstGeom prst="rect">
            <a:avLst/>
          </a:prstGeom>
        </p:spPr>
      </p:pic>
      <p:sp>
        <p:nvSpPr>
          <p:cNvPr id="2" name="Rectangle 1">
            <a:extLst>
              <a:ext uri="{FF2B5EF4-FFF2-40B4-BE49-F238E27FC236}">
                <a16:creationId xmlns:a16="http://schemas.microsoft.com/office/drawing/2014/main" id="{BECE1834-67DA-CAEC-7F4E-4A1B1D4CEADA}"/>
              </a:ext>
            </a:extLst>
          </p:cNvPr>
          <p:cNvSpPr/>
          <p:nvPr/>
        </p:nvSpPr>
        <p:spPr>
          <a:xfrm>
            <a:off x="0" y="0"/>
            <a:ext cx="9144000" cy="6858000"/>
          </a:xfrm>
          <a:prstGeom prst="rect">
            <a:avLst/>
          </a:prstGeom>
          <a:solidFill>
            <a:schemeClr val="bg1">
              <a:lumMod val="75000"/>
              <a:alpha val="9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98A80E67-083A-F908-A669-716C5FAAA7D3}"/>
              </a:ext>
            </a:extLst>
          </p:cNvPr>
          <p:cNvSpPr txBox="1"/>
          <p:nvPr/>
        </p:nvSpPr>
        <p:spPr>
          <a:xfrm>
            <a:off x="284480" y="199291"/>
            <a:ext cx="8575040" cy="7848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500" b="1" i="0" u="none" strike="noStrike" kern="1200" cap="none" spc="0" normalizeH="0" baseline="0" noProof="0" dirty="0">
                <a:ln>
                  <a:noFill/>
                </a:ln>
                <a:effectLst/>
                <a:uLnTx/>
                <a:uFillTx/>
                <a:latin typeface="Calibri" panose="020F0502020204030204"/>
                <a:ea typeface="+mn-ea"/>
                <a:cs typeface="+mn-cs"/>
              </a:rPr>
              <a:t>Prophecies &amp; </a:t>
            </a:r>
            <a:r>
              <a:rPr kumimoji="0" lang="en-US" sz="4500" b="1" i="0" u="none" strike="noStrike" kern="1200" cap="none" spc="0" normalizeH="0" baseline="0" noProof="0" dirty="0">
                <a:ln>
                  <a:noFill/>
                </a:ln>
                <a:solidFill>
                  <a:srgbClr val="0000FF"/>
                </a:solidFill>
                <a:effectLst/>
                <a:uLnTx/>
                <a:uFillTx/>
                <a:latin typeface="Calibri" panose="020F0502020204030204"/>
                <a:ea typeface="+mn-ea"/>
                <a:cs typeface="+mn-cs"/>
              </a:rPr>
              <a:t>Fulfillment</a:t>
            </a:r>
            <a:endParaRPr kumimoji="0" lang="en-US" sz="3600" b="0" i="0" u="none" strike="noStrike" kern="1200" cap="none" spc="0" normalizeH="0" baseline="0" noProof="0" dirty="0">
              <a:ln>
                <a:noFill/>
              </a:ln>
              <a:solidFill>
                <a:srgbClr val="0000FF"/>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7D638E92-FC53-D88B-1047-08E007A099CD}"/>
              </a:ext>
            </a:extLst>
          </p:cNvPr>
          <p:cNvSpPr txBox="1"/>
          <p:nvPr/>
        </p:nvSpPr>
        <p:spPr>
          <a:xfrm>
            <a:off x="284480" y="1183412"/>
            <a:ext cx="8575040" cy="120032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rPr>
              <a:t>*Public ministry</a:t>
            </a:r>
            <a:r>
              <a:rPr kumimoji="0" lang="en-US" sz="3600" b="1" i="0" u="none" strike="noStrike" kern="100" cap="none" spc="0" normalizeH="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rPr>
              <a:t> of Messiah / Light to Gentiles</a:t>
            </a:r>
            <a:endParaRPr kumimoji="0" lang="en-US" sz="3600" b="0"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35EA20A4-B19C-A285-59D4-36CBE596FF01}"/>
              </a:ext>
            </a:extLst>
          </p:cNvPr>
          <p:cNvSpPr txBox="1"/>
          <p:nvPr/>
        </p:nvSpPr>
        <p:spPr>
          <a:xfrm>
            <a:off x="284480" y="2212102"/>
            <a:ext cx="8575040" cy="4524315"/>
          </a:xfrm>
          <a:prstGeom prst="rect">
            <a:avLst/>
          </a:prstGeom>
          <a:noFill/>
        </p:spPr>
        <p:txBody>
          <a:bodyPr wrap="square" rtlCol="0">
            <a:spAutoFit/>
          </a:bodyPr>
          <a:lstStyle>
            <a:defPPr>
              <a:defRPr lang="en-US"/>
            </a:defPPr>
            <a:lvl1pPr marR="0" lvl="0" indent="0" fontAlgn="auto">
              <a:lnSpc>
                <a:spcPct val="100000"/>
              </a:lnSpc>
              <a:spcBef>
                <a:spcPts val="0"/>
              </a:spcBef>
              <a:spcAft>
                <a:spcPts val="0"/>
              </a:spcAft>
              <a:buClrTx/>
              <a:buSzTx/>
              <a:buFontTx/>
              <a:buNone/>
              <a:tabLst/>
              <a:defRPr kumimoji="0" sz="3200" b="0" i="1" u="none" strike="noStrike" cap="none" spc="0" normalizeH="0" baseline="0">
                <a:ln>
                  <a:noFill/>
                </a:ln>
                <a:solidFill>
                  <a:srgbClr val="ED7D31">
                    <a:lumMod val="50000"/>
                  </a:srgbClr>
                </a:solidFill>
                <a:effectLst/>
                <a:uLnTx/>
                <a:uFillTx/>
                <a:latin typeface="Calibri" panose="020F0502020204030204"/>
              </a:defRPr>
            </a:lvl1pPr>
          </a:lstStyle>
          <a:p>
            <a:r>
              <a:rPr lang="en-US" dirty="0">
                <a:solidFill>
                  <a:srgbClr val="0000FF"/>
                </a:solidFill>
              </a:rPr>
              <a:t>“And leaving Nazareth, He came and dwelt in Capernaum, which is by the sea, in the regions of Zebulun and Naphtali, that it might be fulfilled which was spoken by Isaiah the prophet, saying: </a:t>
            </a:r>
            <a:r>
              <a:rPr lang="en-US" b="1" baseline="30000" dirty="0">
                <a:solidFill>
                  <a:srgbClr val="0000FF"/>
                </a:solidFill>
              </a:rPr>
              <a:t> </a:t>
            </a:r>
            <a:r>
              <a:rPr lang="en-US" dirty="0">
                <a:solidFill>
                  <a:srgbClr val="0000FF"/>
                </a:solidFill>
              </a:rPr>
              <a:t>“The land of Zebulun and the land of Naphtali, By the way of the sea, beyond the Jordan, Galilee of the Gentiles: </a:t>
            </a:r>
            <a:r>
              <a:rPr lang="en-US" b="1" baseline="30000" dirty="0">
                <a:solidFill>
                  <a:srgbClr val="0000FF"/>
                </a:solidFill>
              </a:rPr>
              <a:t> </a:t>
            </a:r>
            <a:r>
              <a:rPr lang="en-US" dirty="0">
                <a:solidFill>
                  <a:srgbClr val="0000FF"/>
                </a:solidFill>
              </a:rPr>
              <a:t>The people…who sat in the region and shadow of death Light has dawned.”						</a:t>
            </a:r>
            <a:r>
              <a:rPr lang="en-US" sz="2800" i="0" dirty="0">
                <a:solidFill>
                  <a:srgbClr val="0000FF"/>
                </a:solidFill>
              </a:rPr>
              <a:t>Re: Matthew 4:13-16</a:t>
            </a:r>
          </a:p>
        </p:txBody>
      </p:sp>
    </p:spTree>
    <p:extLst>
      <p:ext uri="{BB962C8B-B14F-4D97-AF65-F5344CB8AC3E}">
        <p14:creationId xmlns:p14="http://schemas.microsoft.com/office/powerpoint/2010/main" val="4597383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alpha val="95000"/>
          </a:schemeClr>
        </a:solidFill>
        <a:effectLst/>
      </p:bgPr>
    </p:bg>
    <p:spTree>
      <p:nvGrpSpPr>
        <p:cNvPr id="1" name="">
          <a:extLst>
            <a:ext uri="{FF2B5EF4-FFF2-40B4-BE49-F238E27FC236}">
              <a16:creationId xmlns:a16="http://schemas.microsoft.com/office/drawing/2014/main" id="{FEE26034-AE3D-781A-379C-65CEDA7FECCF}"/>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909377F4-B193-F49B-127A-2D4D25BCA92C}"/>
              </a:ext>
            </a:extLst>
          </p:cNvPr>
          <p:cNvPicPr>
            <a:picLocks noChangeAspect="1"/>
          </p:cNvPicPr>
          <p:nvPr/>
        </p:nvPicPr>
        <p:blipFill>
          <a:blip r:embed="rId2"/>
          <a:stretch>
            <a:fillRect/>
          </a:stretch>
        </p:blipFill>
        <p:spPr>
          <a:xfrm>
            <a:off x="0" y="0"/>
            <a:ext cx="9144000" cy="6858000"/>
          </a:xfrm>
          <a:prstGeom prst="rect">
            <a:avLst/>
          </a:prstGeom>
        </p:spPr>
      </p:pic>
      <p:sp>
        <p:nvSpPr>
          <p:cNvPr id="2" name="Rectangle 1">
            <a:extLst>
              <a:ext uri="{FF2B5EF4-FFF2-40B4-BE49-F238E27FC236}">
                <a16:creationId xmlns:a16="http://schemas.microsoft.com/office/drawing/2014/main" id="{B21C4900-945F-D7FB-EEC8-C0BB71BF3551}"/>
              </a:ext>
            </a:extLst>
          </p:cNvPr>
          <p:cNvSpPr/>
          <p:nvPr/>
        </p:nvSpPr>
        <p:spPr>
          <a:xfrm>
            <a:off x="0" y="0"/>
            <a:ext cx="9144000" cy="6858000"/>
          </a:xfrm>
          <a:prstGeom prst="rect">
            <a:avLst/>
          </a:prstGeom>
          <a:solidFill>
            <a:schemeClr val="bg1">
              <a:lumMod val="75000"/>
              <a:alpha val="9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B20F11AC-3C5A-4F9A-F376-FFE46E23072C}"/>
              </a:ext>
            </a:extLst>
          </p:cNvPr>
          <p:cNvSpPr txBox="1"/>
          <p:nvPr/>
        </p:nvSpPr>
        <p:spPr>
          <a:xfrm>
            <a:off x="284480" y="199291"/>
            <a:ext cx="8575040" cy="7848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500" b="1" i="0" u="none" strike="noStrike" kern="1200" cap="none" spc="0" normalizeH="0" baseline="0" noProof="0" dirty="0">
                <a:ln>
                  <a:noFill/>
                </a:ln>
                <a:solidFill>
                  <a:srgbClr val="ED7D31">
                    <a:lumMod val="50000"/>
                  </a:srgbClr>
                </a:solidFill>
                <a:effectLst/>
                <a:uLnTx/>
                <a:uFillTx/>
                <a:latin typeface="Calibri" panose="020F0502020204030204"/>
                <a:ea typeface="+mn-ea"/>
                <a:cs typeface="+mn-cs"/>
              </a:rPr>
              <a:t>Prophecies</a:t>
            </a:r>
            <a:r>
              <a:rPr kumimoji="0" lang="en-US" sz="4500" b="1" i="0" u="none" strike="noStrike" kern="1200" cap="none" spc="0" normalizeH="0" baseline="0" noProof="0" dirty="0">
                <a:ln>
                  <a:noFill/>
                </a:ln>
                <a:solidFill>
                  <a:prstClr val="black"/>
                </a:solidFill>
                <a:effectLst/>
                <a:uLnTx/>
                <a:uFillTx/>
                <a:latin typeface="Calibri" panose="020F0502020204030204"/>
                <a:ea typeface="+mn-ea"/>
                <a:cs typeface="+mn-cs"/>
              </a:rPr>
              <a:t> &amp; Fulfillment</a:t>
            </a:r>
            <a:endPar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C49DB745-9A9B-F820-11B9-815DC0FE41C8}"/>
              </a:ext>
            </a:extLst>
          </p:cNvPr>
          <p:cNvSpPr txBox="1"/>
          <p:nvPr/>
        </p:nvSpPr>
        <p:spPr>
          <a:xfrm>
            <a:off x="284480" y="1183412"/>
            <a:ext cx="8575040"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rPr>
              <a:t>*The Messiah would perform miracles</a:t>
            </a:r>
            <a:endParaRPr kumimoji="0" lang="en-US" sz="3600" b="0"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B26F2A15-1996-9FFF-2983-9C17A41F994B}"/>
              </a:ext>
            </a:extLst>
          </p:cNvPr>
          <p:cNvSpPr txBox="1"/>
          <p:nvPr/>
        </p:nvSpPr>
        <p:spPr>
          <a:xfrm>
            <a:off x="284480" y="2212102"/>
            <a:ext cx="8575040" cy="3970318"/>
          </a:xfrm>
          <a:prstGeom prst="rect">
            <a:avLst/>
          </a:prstGeom>
          <a:noFill/>
        </p:spPr>
        <p:txBody>
          <a:bodyPr wrap="square" rtlCol="0">
            <a:spAutoFit/>
          </a:bodyPr>
          <a:lstStyle>
            <a:defPPr>
              <a:defRPr lang="en-US"/>
            </a:defPPr>
            <a:lvl1pPr marR="0" lvl="0" indent="0" fontAlgn="auto">
              <a:lnSpc>
                <a:spcPct val="100000"/>
              </a:lnSpc>
              <a:spcBef>
                <a:spcPts val="0"/>
              </a:spcBef>
              <a:spcAft>
                <a:spcPts val="0"/>
              </a:spcAft>
              <a:buClrTx/>
              <a:buSzTx/>
              <a:buFontTx/>
              <a:buNone/>
              <a:tabLst/>
              <a:defRPr kumimoji="0" sz="3200" b="0" i="1" u="none" strike="noStrike" cap="none" spc="0" normalizeH="0" baseline="0">
                <a:ln>
                  <a:noFill/>
                </a:ln>
                <a:solidFill>
                  <a:srgbClr val="ED7D31">
                    <a:lumMod val="50000"/>
                  </a:srgbClr>
                </a:solidFill>
                <a:effectLst/>
                <a:uLnTx/>
                <a:uFillTx/>
                <a:latin typeface="Calibri" panose="020F0502020204030204"/>
              </a:defRPr>
            </a:lvl1pPr>
          </a:lstStyle>
          <a:p>
            <a:r>
              <a:rPr lang="en-US" dirty="0"/>
              <a:t>“Say to those who are fearful-hearted, “Be strong, do not fear! Behold, your God will come with vengeance, With the recompense of God; He will come and save you.” </a:t>
            </a:r>
            <a:r>
              <a:rPr lang="en-US" b="1" baseline="30000" dirty="0"/>
              <a:t> </a:t>
            </a:r>
            <a:r>
              <a:rPr lang="en-US" dirty="0"/>
              <a:t>Then the eyes of the blind shall be opened, And the ears of the deaf shall be unstopped. </a:t>
            </a:r>
            <a:r>
              <a:rPr lang="en-US" b="1" baseline="30000" dirty="0"/>
              <a:t> </a:t>
            </a:r>
            <a:r>
              <a:rPr lang="en-US" dirty="0"/>
              <a:t>Then the lame shall leap like a deer, And the tongue of the dumb sing…”</a:t>
            </a:r>
            <a:endParaRPr lang="en-US" sz="2800" i="0" dirty="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ED7D31">
                    <a:lumMod val="50000"/>
                  </a:srgbClr>
                </a:solidFill>
                <a:effectLst/>
                <a:uLnTx/>
                <a:uFillTx/>
              </a:rPr>
              <a:t>											Isaiah 35:6-6a</a:t>
            </a:r>
          </a:p>
        </p:txBody>
      </p:sp>
    </p:spTree>
    <p:extLst>
      <p:ext uri="{BB962C8B-B14F-4D97-AF65-F5344CB8AC3E}">
        <p14:creationId xmlns:p14="http://schemas.microsoft.com/office/powerpoint/2010/main" val="689548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75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alpha val="95000"/>
          </a:schemeClr>
        </a:solidFill>
        <a:effectLst/>
      </p:bgPr>
    </p:bg>
    <p:spTree>
      <p:nvGrpSpPr>
        <p:cNvPr id="1" name="">
          <a:extLst>
            <a:ext uri="{FF2B5EF4-FFF2-40B4-BE49-F238E27FC236}">
              <a16:creationId xmlns:a16="http://schemas.microsoft.com/office/drawing/2014/main" id="{03CE44D3-1997-19CF-9C2A-DD358BFE3318}"/>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921FDE90-618C-7E97-27A0-2438BC8AEFB5}"/>
              </a:ext>
            </a:extLst>
          </p:cNvPr>
          <p:cNvPicPr>
            <a:picLocks noChangeAspect="1"/>
          </p:cNvPicPr>
          <p:nvPr/>
        </p:nvPicPr>
        <p:blipFill>
          <a:blip r:embed="rId2"/>
          <a:stretch>
            <a:fillRect/>
          </a:stretch>
        </p:blipFill>
        <p:spPr>
          <a:xfrm>
            <a:off x="0" y="0"/>
            <a:ext cx="9144000" cy="6858000"/>
          </a:xfrm>
          <a:prstGeom prst="rect">
            <a:avLst/>
          </a:prstGeom>
        </p:spPr>
      </p:pic>
      <p:sp>
        <p:nvSpPr>
          <p:cNvPr id="2" name="Rectangle 1">
            <a:extLst>
              <a:ext uri="{FF2B5EF4-FFF2-40B4-BE49-F238E27FC236}">
                <a16:creationId xmlns:a16="http://schemas.microsoft.com/office/drawing/2014/main" id="{6058F368-5313-7C21-C596-13BE14FA66CC}"/>
              </a:ext>
            </a:extLst>
          </p:cNvPr>
          <p:cNvSpPr/>
          <p:nvPr/>
        </p:nvSpPr>
        <p:spPr>
          <a:xfrm>
            <a:off x="0" y="0"/>
            <a:ext cx="9144000" cy="6858000"/>
          </a:xfrm>
          <a:prstGeom prst="rect">
            <a:avLst/>
          </a:prstGeom>
          <a:solidFill>
            <a:schemeClr val="bg1">
              <a:lumMod val="75000"/>
              <a:alpha val="9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769C9338-4B72-9056-B7EB-1875F9B80245}"/>
              </a:ext>
            </a:extLst>
          </p:cNvPr>
          <p:cNvSpPr txBox="1"/>
          <p:nvPr/>
        </p:nvSpPr>
        <p:spPr>
          <a:xfrm>
            <a:off x="284480" y="199291"/>
            <a:ext cx="8575040" cy="7848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500" b="1" i="0" u="none" strike="noStrike" kern="1200" cap="none" spc="0" normalizeH="0" baseline="0" noProof="0" dirty="0">
                <a:ln>
                  <a:noFill/>
                </a:ln>
                <a:effectLst/>
                <a:uLnTx/>
                <a:uFillTx/>
                <a:latin typeface="Calibri" panose="020F0502020204030204"/>
                <a:ea typeface="+mn-ea"/>
                <a:cs typeface="+mn-cs"/>
              </a:rPr>
              <a:t>Prophecies </a:t>
            </a:r>
            <a:r>
              <a:rPr kumimoji="0" lang="en-US" sz="4500" b="1" i="0" u="none" strike="noStrike" kern="1200" cap="none" spc="0" normalizeH="0" baseline="0" noProof="0" dirty="0">
                <a:ln>
                  <a:noFill/>
                </a:ln>
                <a:solidFill>
                  <a:prstClr val="black"/>
                </a:solidFill>
                <a:effectLst/>
                <a:uLnTx/>
                <a:uFillTx/>
                <a:latin typeface="Calibri" panose="020F0502020204030204"/>
                <a:ea typeface="+mn-ea"/>
                <a:cs typeface="+mn-cs"/>
              </a:rPr>
              <a:t>&amp; </a:t>
            </a:r>
            <a:r>
              <a:rPr kumimoji="0" lang="en-US" sz="4500" b="1" i="0" u="none" strike="noStrike" kern="1200" cap="none" spc="0" normalizeH="0" baseline="0" noProof="0" dirty="0">
                <a:ln>
                  <a:noFill/>
                </a:ln>
                <a:solidFill>
                  <a:srgbClr val="0000FF"/>
                </a:solidFill>
                <a:effectLst/>
                <a:uLnTx/>
                <a:uFillTx/>
                <a:latin typeface="Calibri" panose="020F0502020204030204"/>
                <a:ea typeface="+mn-ea"/>
                <a:cs typeface="+mn-cs"/>
              </a:rPr>
              <a:t>Fulfillment</a:t>
            </a:r>
            <a:endParaRPr kumimoji="0" lang="en-US" sz="3600" b="0" i="0" u="none" strike="noStrike" kern="1200" cap="none" spc="0" normalizeH="0" baseline="0" noProof="0" dirty="0">
              <a:ln>
                <a:noFill/>
              </a:ln>
              <a:solidFill>
                <a:srgbClr val="0000FF"/>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6A100D9B-10F1-64DE-C1C1-3D5F6C81F924}"/>
              </a:ext>
            </a:extLst>
          </p:cNvPr>
          <p:cNvSpPr txBox="1"/>
          <p:nvPr/>
        </p:nvSpPr>
        <p:spPr>
          <a:xfrm>
            <a:off x="284480" y="1183412"/>
            <a:ext cx="8575040"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rPr>
              <a:t>*The Messiah would perform miracles</a:t>
            </a:r>
            <a:endParaRPr kumimoji="0" lang="en-US" sz="3600" b="0"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009C6C59-BC68-DCFF-1915-E706FF6EA168}"/>
              </a:ext>
            </a:extLst>
          </p:cNvPr>
          <p:cNvSpPr txBox="1"/>
          <p:nvPr/>
        </p:nvSpPr>
        <p:spPr>
          <a:xfrm>
            <a:off x="284480" y="2212102"/>
            <a:ext cx="8575040" cy="2492990"/>
          </a:xfrm>
          <a:prstGeom prst="rect">
            <a:avLst/>
          </a:prstGeom>
          <a:noFill/>
        </p:spPr>
        <p:txBody>
          <a:bodyPr wrap="square" rtlCol="0">
            <a:spAutoFit/>
          </a:bodyPr>
          <a:lstStyle>
            <a:defPPr>
              <a:defRPr lang="en-US"/>
            </a:defPPr>
            <a:lvl1pPr marR="0" lvl="0" indent="0" fontAlgn="auto">
              <a:lnSpc>
                <a:spcPct val="100000"/>
              </a:lnSpc>
              <a:spcBef>
                <a:spcPts val="0"/>
              </a:spcBef>
              <a:spcAft>
                <a:spcPts val="0"/>
              </a:spcAft>
              <a:buClrTx/>
              <a:buSzTx/>
              <a:buFontTx/>
              <a:buNone/>
              <a:tabLst/>
              <a:defRPr kumimoji="0" sz="3200" b="0" i="1" u="none" strike="noStrike" cap="none" spc="0" normalizeH="0" baseline="0">
                <a:ln>
                  <a:noFill/>
                </a:ln>
                <a:solidFill>
                  <a:srgbClr val="ED7D31">
                    <a:lumMod val="50000"/>
                  </a:srgbClr>
                </a:solidFill>
                <a:effectLst/>
                <a:uLnTx/>
                <a:uFillTx/>
                <a:latin typeface="Calibri" panose="020F0502020204030204"/>
              </a:defRPr>
            </a:lvl1pPr>
          </a:lstStyle>
          <a:p>
            <a:r>
              <a:rPr lang="en-US" dirty="0">
                <a:solidFill>
                  <a:srgbClr val="0000FF"/>
                </a:solidFill>
              </a:rPr>
              <a:t>“And Jesus went about all Galilee, teaching in their synagogues, preaching the gospel of the kingdom, and healing all kinds of sickness and all kinds of disease among the people.”</a:t>
            </a:r>
            <a:endParaRPr lang="en-US" sz="2800" dirty="0">
              <a:solidFill>
                <a:srgbClr val="0000FF"/>
              </a:solidFill>
            </a:endParaRPr>
          </a:p>
          <a:p>
            <a:r>
              <a:rPr kumimoji="0" lang="en-US" sz="2800" b="0" i="0" u="none" strike="noStrike" kern="1200" cap="none" spc="0" normalizeH="0" baseline="0" noProof="0" dirty="0">
                <a:ln>
                  <a:noFill/>
                </a:ln>
                <a:solidFill>
                  <a:srgbClr val="0000FF"/>
                </a:solidFill>
                <a:effectLst/>
                <a:uLnTx/>
                <a:uFillTx/>
              </a:rPr>
              <a:t>										Re: Matthew</a:t>
            </a:r>
            <a:r>
              <a:rPr kumimoji="0" lang="en-US" sz="2800" b="0" i="0" u="none" strike="noStrike" kern="1200" cap="none" spc="0" normalizeH="0" noProof="0" dirty="0">
                <a:ln>
                  <a:noFill/>
                </a:ln>
                <a:solidFill>
                  <a:srgbClr val="0000FF"/>
                </a:solidFill>
                <a:effectLst/>
                <a:uLnTx/>
                <a:uFillTx/>
              </a:rPr>
              <a:t> 4:23-25</a:t>
            </a:r>
            <a:endParaRPr kumimoji="0" lang="en-US" sz="2800" b="0" i="0" u="none" strike="noStrike" kern="1200" cap="none" spc="0" normalizeH="0" baseline="0" noProof="0" dirty="0">
              <a:ln>
                <a:noFill/>
              </a:ln>
              <a:solidFill>
                <a:srgbClr val="0000FF"/>
              </a:solidFill>
              <a:effectLst/>
              <a:uLnTx/>
              <a:uFillTx/>
            </a:endParaRPr>
          </a:p>
        </p:txBody>
      </p:sp>
    </p:spTree>
    <p:extLst>
      <p:ext uri="{BB962C8B-B14F-4D97-AF65-F5344CB8AC3E}">
        <p14:creationId xmlns:p14="http://schemas.microsoft.com/office/powerpoint/2010/main" val="421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alpha val="95000"/>
          </a:schemeClr>
        </a:solidFill>
        <a:effectLst/>
      </p:bgPr>
    </p:bg>
    <p:spTree>
      <p:nvGrpSpPr>
        <p:cNvPr id="1" name="">
          <a:extLst>
            <a:ext uri="{FF2B5EF4-FFF2-40B4-BE49-F238E27FC236}">
              <a16:creationId xmlns:a16="http://schemas.microsoft.com/office/drawing/2014/main" id="{E8DFCE65-55AA-1389-A475-5315E2616278}"/>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60EC79AF-E83C-42AC-E1B4-53956860BAC2}"/>
              </a:ext>
            </a:extLst>
          </p:cNvPr>
          <p:cNvPicPr>
            <a:picLocks noChangeAspect="1"/>
          </p:cNvPicPr>
          <p:nvPr/>
        </p:nvPicPr>
        <p:blipFill>
          <a:blip r:embed="rId2"/>
          <a:stretch>
            <a:fillRect/>
          </a:stretch>
        </p:blipFill>
        <p:spPr>
          <a:xfrm>
            <a:off x="0" y="0"/>
            <a:ext cx="9144000" cy="6858000"/>
          </a:xfrm>
          <a:prstGeom prst="rect">
            <a:avLst/>
          </a:prstGeom>
        </p:spPr>
      </p:pic>
      <p:sp>
        <p:nvSpPr>
          <p:cNvPr id="2" name="Rectangle 1">
            <a:extLst>
              <a:ext uri="{FF2B5EF4-FFF2-40B4-BE49-F238E27FC236}">
                <a16:creationId xmlns:a16="http://schemas.microsoft.com/office/drawing/2014/main" id="{20AEAD63-F702-7C60-4E55-8FF46295F565}"/>
              </a:ext>
            </a:extLst>
          </p:cNvPr>
          <p:cNvSpPr/>
          <p:nvPr/>
        </p:nvSpPr>
        <p:spPr>
          <a:xfrm>
            <a:off x="0" y="0"/>
            <a:ext cx="9144000" cy="6858000"/>
          </a:xfrm>
          <a:prstGeom prst="rect">
            <a:avLst/>
          </a:prstGeom>
          <a:solidFill>
            <a:schemeClr val="bg1">
              <a:lumMod val="75000"/>
              <a:alpha val="9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9CD1AE9D-E418-5A67-AD20-C8BB0611835A}"/>
              </a:ext>
            </a:extLst>
          </p:cNvPr>
          <p:cNvSpPr txBox="1"/>
          <p:nvPr/>
        </p:nvSpPr>
        <p:spPr>
          <a:xfrm>
            <a:off x="284480" y="199291"/>
            <a:ext cx="8575040" cy="7848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500" b="1" i="0" u="none" strike="noStrike" kern="1200" cap="none" spc="0" normalizeH="0" baseline="0" noProof="0" dirty="0">
                <a:ln>
                  <a:noFill/>
                </a:ln>
                <a:solidFill>
                  <a:srgbClr val="ED7D31">
                    <a:lumMod val="50000"/>
                  </a:srgbClr>
                </a:solidFill>
                <a:effectLst/>
                <a:uLnTx/>
                <a:uFillTx/>
                <a:latin typeface="Calibri" panose="020F0502020204030204"/>
                <a:ea typeface="+mn-ea"/>
                <a:cs typeface="+mn-cs"/>
              </a:rPr>
              <a:t>Prophecies</a:t>
            </a:r>
            <a:r>
              <a:rPr kumimoji="0" lang="en-US" sz="4500" b="1" i="0" u="none" strike="noStrike" kern="1200" cap="none" spc="0" normalizeH="0" baseline="0" noProof="0" dirty="0">
                <a:ln>
                  <a:noFill/>
                </a:ln>
                <a:solidFill>
                  <a:prstClr val="black"/>
                </a:solidFill>
                <a:effectLst/>
                <a:uLnTx/>
                <a:uFillTx/>
                <a:latin typeface="Calibri" panose="020F0502020204030204"/>
                <a:ea typeface="+mn-ea"/>
                <a:cs typeface="+mn-cs"/>
              </a:rPr>
              <a:t> &amp; Fulfillment</a:t>
            </a:r>
            <a:endPar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907BEF7A-D99A-621C-CB54-4C368BE1275A}"/>
              </a:ext>
            </a:extLst>
          </p:cNvPr>
          <p:cNvSpPr txBox="1"/>
          <p:nvPr/>
        </p:nvSpPr>
        <p:spPr>
          <a:xfrm>
            <a:off x="284480" y="1183412"/>
            <a:ext cx="8575040"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rPr>
              <a:t>*The Messiah would teach in parables</a:t>
            </a:r>
            <a:endParaRPr kumimoji="0" lang="en-US" sz="3600" b="0"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A5358361-67DD-ACCE-066D-7C99462A1DF2}"/>
              </a:ext>
            </a:extLst>
          </p:cNvPr>
          <p:cNvSpPr txBox="1"/>
          <p:nvPr/>
        </p:nvSpPr>
        <p:spPr>
          <a:xfrm>
            <a:off x="284480" y="2212102"/>
            <a:ext cx="8575040" cy="2985433"/>
          </a:xfrm>
          <a:prstGeom prst="rect">
            <a:avLst/>
          </a:prstGeom>
          <a:noFill/>
        </p:spPr>
        <p:txBody>
          <a:bodyPr wrap="square" rtlCol="0">
            <a:spAutoFit/>
          </a:bodyPr>
          <a:lstStyle>
            <a:defPPr>
              <a:defRPr lang="en-US"/>
            </a:defPPr>
            <a:lvl1pPr marR="0" lvl="0" indent="0" fontAlgn="auto">
              <a:lnSpc>
                <a:spcPct val="100000"/>
              </a:lnSpc>
              <a:spcBef>
                <a:spcPts val="0"/>
              </a:spcBef>
              <a:spcAft>
                <a:spcPts val="0"/>
              </a:spcAft>
              <a:buClrTx/>
              <a:buSzTx/>
              <a:buFontTx/>
              <a:buNone/>
              <a:tabLst/>
              <a:defRPr kumimoji="0" sz="3200" b="0" i="1" u="none" strike="noStrike" cap="none" spc="0" normalizeH="0" baseline="0">
                <a:ln>
                  <a:noFill/>
                </a:ln>
                <a:solidFill>
                  <a:srgbClr val="ED7D31">
                    <a:lumMod val="50000"/>
                  </a:srgbClr>
                </a:solidFill>
                <a:effectLst/>
                <a:uLnTx/>
                <a:uFillTx/>
                <a:latin typeface="Calibri" panose="020F0502020204030204"/>
              </a:defRPr>
            </a:lvl1pPr>
          </a:lstStyle>
          <a:p>
            <a:pPr lvl="0"/>
            <a:r>
              <a:rPr lang="en-US" dirty="0"/>
              <a:t>“Give ear, O my people, to my law; Incline your ears to the words of my mouth. </a:t>
            </a:r>
            <a:r>
              <a:rPr lang="en-US" b="1" baseline="30000" dirty="0"/>
              <a:t> </a:t>
            </a:r>
            <a:r>
              <a:rPr lang="en-US" dirty="0"/>
              <a:t>I will open my mouth in a parable; I will utter dark sayings of old, Which we have heard and known, And our fathers have told us.”</a:t>
            </a:r>
            <a:r>
              <a:rPr kumimoji="0" lang="en-US" b="0" u="none" strike="noStrike" kern="1200" cap="none" spc="0" normalizeH="0" baseline="0" noProof="0" dirty="0">
                <a:ln>
                  <a:noFill/>
                </a:ln>
                <a:solidFill>
                  <a:srgbClr val="ED7D31">
                    <a:lumMod val="50000"/>
                  </a:srgbClr>
                </a:solidFill>
                <a:effectLst/>
                <a:uLnTx/>
                <a:uFillTx/>
              </a:rPr>
              <a:t>	</a:t>
            </a:r>
            <a:r>
              <a:rPr kumimoji="0" lang="en-US" sz="2800" b="0" i="0" u="none" strike="noStrike" kern="1200" cap="none" spc="0" normalizeH="0" baseline="0" noProof="0" dirty="0">
                <a:ln>
                  <a:noFill/>
                </a:ln>
                <a:solidFill>
                  <a:srgbClr val="ED7D31">
                    <a:lumMod val="50000"/>
                  </a:srgbClr>
                </a:solidFill>
                <a:effectLst/>
                <a:uLnTx/>
                <a:uFillTx/>
                <a:latin typeface="Calibri" panose="020F0502020204030204"/>
                <a:ea typeface="+mn-ea"/>
                <a:cs typeface="+mn-cs"/>
              </a:rPr>
              <a:t>										</a:t>
            </a:r>
          </a:p>
          <a:p>
            <a:pPr lvl="0"/>
            <a:r>
              <a:rPr lang="en-US" sz="2800" i="0" dirty="0"/>
              <a:t>												</a:t>
            </a:r>
            <a:r>
              <a:rPr kumimoji="0" lang="en-US" sz="2800" b="0" i="0" u="none" strike="noStrike" kern="1200" cap="none" spc="0" normalizeH="0" baseline="0" noProof="0" dirty="0">
                <a:ln>
                  <a:noFill/>
                </a:ln>
                <a:solidFill>
                  <a:srgbClr val="ED7D31">
                    <a:lumMod val="50000"/>
                  </a:srgbClr>
                </a:solidFill>
                <a:effectLst/>
                <a:uLnTx/>
                <a:uFillTx/>
                <a:latin typeface="Calibri" panose="020F0502020204030204"/>
                <a:ea typeface="+mn-ea"/>
                <a:cs typeface="+mn-cs"/>
              </a:rPr>
              <a:t>Psalm 78:1-3</a:t>
            </a:r>
          </a:p>
        </p:txBody>
      </p:sp>
    </p:spTree>
    <p:extLst>
      <p:ext uri="{BB962C8B-B14F-4D97-AF65-F5344CB8AC3E}">
        <p14:creationId xmlns:p14="http://schemas.microsoft.com/office/powerpoint/2010/main" val="2292861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75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alpha val="95000"/>
          </a:schemeClr>
        </a:solidFill>
        <a:effectLst/>
      </p:bgPr>
    </p:bg>
    <p:spTree>
      <p:nvGrpSpPr>
        <p:cNvPr id="1" name="">
          <a:extLst>
            <a:ext uri="{FF2B5EF4-FFF2-40B4-BE49-F238E27FC236}">
              <a16:creationId xmlns:a16="http://schemas.microsoft.com/office/drawing/2014/main" id="{50FA8FF5-E22F-FCA8-3B52-74CCA95BA1F0}"/>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916A2FAE-0CDB-2614-263A-088920068A15}"/>
              </a:ext>
            </a:extLst>
          </p:cNvPr>
          <p:cNvPicPr>
            <a:picLocks noChangeAspect="1"/>
          </p:cNvPicPr>
          <p:nvPr/>
        </p:nvPicPr>
        <p:blipFill>
          <a:blip r:embed="rId2"/>
          <a:stretch>
            <a:fillRect/>
          </a:stretch>
        </p:blipFill>
        <p:spPr>
          <a:xfrm>
            <a:off x="0" y="0"/>
            <a:ext cx="9144000" cy="6858000"/>
          </a:xfrm>
          <a:prstGeom prst="rect">
            <a:avLst/>
          </a:prstGeom>
        </p:spPr>
      </p:pic>
      <p:sp>
        <p:nvSpPr>
          <p:cNvPr id="2" name="Rectangle 1">
            <a:extLst>
              <a:ext uri="{FF2B5EF4-FFF2-40B4-BE49-F238E27FC236}">
                <a16:creationId xmlns:a16="http://schemas.microsoft.com/office/drawing/2014/main" id="{A4C1DF95-7EAE-7184-27BF-9D60DEA976AA}"/>
              </a:ext>
            </a:extLst>
          </p:cNvPr>
          <p:cNvSpPr/>
          <p:nvPr/>
        </p:nvSpPr>
        <p:spPr>
          <a:xfrm>
            <a:off x="0" y="0"/>
            <a:ext cx="9144000" cy="6858000"/>
          </a:xfrm>
          <a:prstGeom prst="rect">
            <a:avLst/>
          </a:prstGeom>
          <a:solidFill>
            <a:schemeClr val="bg1">
              <a:lumMod val="75000"/>
              <a:alpha val="9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6BE1A47C-81B1-80C6-8674-CD0207BF969F}"/>
              </a:ext>
            </a:extLst>
          </p:cNvPr>
          <p:cNvSpPr txBox="1"/>
          <p:nvPr/>
        </p:nvSpPr>
        <p:spPr>
          <a:xfrm>
            <a:off x="284480" y="199291"/>
            <a:ext cx="8575040" cy="7848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500" b="1" i="0" u="none" strike="noStrike" kern="1200" cap="none" spc="0" normalizeH="0" baseline="0" noProof="0" dirty="0">
                <a:ln>
                  <a:noFill/>
                </a:ln>
                <a:effectLst/>
                <a:uLnTx/>
                <a:uFillTx/>
                <a:latin typeface="Calibri" panose="020F0502020204030204"/>
                <a:ea typeface="+mn-ea"/>
                <a:cs typeface="+mn-cs"/>
              </a:rPr>
              <a:t>Prophecies </a:t>
            </a:r>
            <a:r>
              <a:rPr kumimoji="0" lang="en-US" sz="4500" b="1" i="0" u="none" strike="noStrike" kern="1200" cap="none" spc="0" normalizeH="0" baseline="0" noProof="0" dirty="0">
                <a:ln>
                  <a:noFill/>
                </a:ln>
                <a:solidFill>
                  <a:prstClr val="black"/>
                </a:solidFill>
                <a:effectLst/>
                <a:uLnTx/>
                <a:uFillTx/>
                <a:latin typeface="Calibri" panose="020F0502020204030204"/>
                <a:ea typeface="+mn-ea"/>
                <a:cs typeface="+mn-cs"/>
              </a:rPr>
              <a:t>&amp; </a:t>
            </a:r>
            <a:r>
              <a:rPr kumimoji="0" lang="en-US" sz="4500" b="1" i="0" u="none" strike="noStrike" kern="1200" cap="none" spc="0" normalizeH="0" baseline="0" noProof="0" dirty="0">
                <a:ln>
                  <a:noFill/>
                </a:ln>
                <a:solidFill>
                  <a:srgbClr val="0000FF"/>
                </a:solidFill>
                <a:effectLst/>
                <a:uLnTx/>
                <a:uFillTx/>
                <a:latin typeface="Calibri" panose="020F0502020204030204"/>
                <a:ea typeface="+mn-ea"/>
                <a:cs typeface="+mn-cs"/>
              </a:rPr>
              <a:t>Fulfillment</a:t>
            </a:r>
            <a:endParaRPr kumimoji="0" lang="en-US" sz="3600" b="0" i="0" u="none" strike="noStrike" kern="1200" cap="none" spc="0" normalizeH="0" baseline="0" noProof="0" dirty="0">
              <a:ln>
                <a:noFill/>
              </a:ln>
              <a:solidFill>
                <a:srgbClr val="0000FF"/>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91559DA9-B5B6-B0D7-F4F9-A4C2F22A3588}"/>
              </a:ext>
            </a:extLst>
          </p:cNvPr>
          <p:cNvSpPr txBox="1"/>
          <p:nvPr/>
        </p:nvSpPr>
        <p:spPr>
          <a:xfrm>
            <a:off x="284480" y="1183412"/>
            <a:ext cx="8575040"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rPr>
              <a:t>*The Messiah would teach in parables</a:t>
            </a:r>
            <a:endParaRPr kumimoji="0" lang="en-US" sz="3600" b="0"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90995EFA-8E4E-0EE8-29CE-B329E0E24006}"/>
              </a:ext>
            </a:extLst>
          </p:cNvPr>
          <p:cNvSpPr txBox="1"/>
          <p:nvPr/>
        </p:nvSpPr>
        <p:spPr>
          <a:xfrm>
            <a:off x="284480" y="1782575"/>
            <a:ext cx="8575040" cy="5124480"/>
          </a:xfrm>
          <a:prstGeom prst="rect">
            <a:avLst/>
          </a:prstGeom>
          <a:noFill/>
        </p:spPr>
        <p:txBody>
          <a:bodyPr wrap="square" rtlCol="0">
            <a:spAutoFit/>
          </a:bodyPr>
          <a:lstStyle>
            <a:defPPr>
              <a:defRPr lang="en-US"/>
            </a:defPPr>
            <a:lvl1pPr marR="0" lvl="0" indent="0" fontAlgn="auto">
              <a:lnSpc>
                <a:spcPct val="100000"/>
              </a:lnSpc>
              <a:spcBef>
                <a:spcPts val="0"/>
              </a:spcBef>
              <a:spcAft>
                <a:spcPts val="0"/>
              </a:spcAft>
              <a:buClrTx/>
              <a:buSzTx/>
              <a:buFontTx/>
              <a:buNone/>
              <a:tabLst/>
              <a:defRPr kumimoji="0" sz="3200" b="0" i="1" u="none" strike="noStrike" cap="none" spc="0" normalizeH="0" baseline="0">
                <a:ln>
                  <a:noFill/>
                </a:ln>
                <a:solidFill>
                  <a:srgbClr val="ED7D31">
                    <a:lumMod val="50000"/>
                  </a:srgbClr>
                </a:solidFill>
                <a:effectLst/>
                <a:uLnTx/>
                <a:uFillTx/>
                <a:latin typeface="Calibri" panose="020F0502020204030204"/>
              </a:defRPr>
            </a:lvl1pPr>
          </a:lstStyle>
          <a:p>
            <a:r>
              <a:rPr lang="en-US" dirty="0">
                <a:solidFill>
                  <a:srgbClr val="0000FF"/>
                </a:solidFill>
              </a:rPr>
              <a:t>“On the same day Jesus went out of the house and sat by the sea. And great multitudes were gathered together to Him, so that He got into a boat and sat; and the whole multitude stood on the shore. </a:t>
            </a:r>
            <a:r>
              <a:rPr lang="en-US" b="1" baseline="30000" dirty="0">
                <a:solidFill>
                  <a:srgbClr val="0000FF"/>
                </a:solidFill>
              </a:rPr>
              <a:t> </a:t>
            </a:r>
            <a:r>
              <a:rPr lang="en-US" b="1" dirty="0">
                <a:solidFill>
                  <a:srgbClr val="0000FF"/>
                </a:solidFill>
              </a:rPr>
              <a:t>Then He spoke many things to them in parables,</a:t>
            </a:r>
            <a:r>
              <a:rPr lang="en-US" dirty="0">
                <a:solidFill>
                  <a:srgbClr val="0000FF"/>
                </a:solidFill>
              </a:rPr>
              <a:t> saying:…”</a:t>
            </a:r>
            <a:endParaRPr lang="en-US" sz="1100" dirty="0">
              <a:solidFill>
                <a:srgbClr val="0000FF"/>
              </a:solidFill>
            </a:endParaRPr>
          </a:p>
          <a:p>
            <a:pPr lvl="0"/>
            <a:r>
              <a:rPr kumimoji="0" lang="en-US" sz="1100" b="0" u="none" strike="noStrike" kern="1200" cap="none" spc="0" normalizeH="0" baseline="0" noProof="0" dirty="0">
                <a:ln>
                  <a:noFill/>
                </a:ln>
                <a:solidFill>
                  <a:srgbClr val="0000FF"/>
                </a:solidFill>
                <a:effectLst/>
                <a:uLnTx/>
                <a:uFillTx/>
              </a:rPr>
              <a:t>			</a:t>
            </a:r>
          </a:p>
          <a:p>
            <a:pPr lvl="0"/>
            <a:r>
              <a:rPr lang="en-US" dirty="0">
                <a:solidFill>
                  <a:srgbClr val="0000FF"/>
                </a:solidFill>
              </a:rPr>
              <a:t>“</a:t>
            </a:r>
            <a:r>
              <a:rPr lang="en-US" b="1" dirty="0">
                <a:solidFill>
                  <a:srgbClr val="0000FF"/>
                </a:solidFill>
              </a:rPr>
              <a:t>Therefore I speak to them in parables</a:t>
            </a:r>
            <a:r>
              <a:rPr lang="en-US" dirty="0">
                <a:solidFill>
                  <a:srgbClr val="0000FF"/>
                </a:solidFill>
              </a:rPr>
              <a:t>, because seeing they do not see, and hearing they do not hear, nor do they understand.”</a:t>
            </a:r>
            <a:r>
              <a:rPr kumimoji="0" lang="en-US" sz="2800" b="0" i="0" u="none" strike="noStrike" kern="1200" cap="none" spc="0" normalizeH="0" baseline="0" noProof="0" dirty="0">
                <a:ln>
                  <a:noFill/>
                </a:ln>
                <a:solidFill>
                  <a:srgbClr val="0000FF"/>
                </a:solidFill>
                <a:effectLst/>
                <a:uLnTx/>
                <a:uFillTx/>
                <a:latin typeface="Calibri" panose="020F0502020204030204"/>
                <a:ea typeface="+mn-ea"/>
                <a:cs typeface="+mn-cs"/>
              </a:rPr>
              <a:t>							</a:t>
            </a:r>
          </a:p>
          <a:p>
            <a:pPr lvl="0"/>
            <a:r>
              <a:rPr lang="en-US" sz="2800" i="0" dirty="0">
                <a:solidFill>
                  <a:srgbClr val="0000FF"/>
                </a:solidFill>
              </a:rPr>
              <a:t>											</a:t>
            </a:r>
            <a:r>
              <a:rPr kumimoji="0" lang="en-US" sz="2800" b="0" i="0" u="none" strike="noStrike" kern="1200" cap="none" spc="0" normalizeH="0" baseline="0" noProof="0" dirty="0">
                <a:ln>
                  <a:noFill/>
                </a:ln>
                <a:solidFill>
                  <a:srgbClr val="0000FF"/>
                </a:solidFill>
                <a:effectLst/>
                <a:uLnTx/>
                <a:uFillTx/>
                <a:latin typeface="Calibri" panose="020F0502020204030204"/>
                <a:ea typeface="+mn-ea"/>
                <a:cs typeface="+mn-cs"/>
              </a:rPr>
              <a:t>Matthew 13:1-3a, 13</a:t>
            </a:r>
          </a:p>
        </p:txBody>
      </p:sp>
    </p:spTree>
    <p:extLst>
      <p:ext uri="{BB962C8B-B14F-4D97-AF65-F5344CB8AC3E}">
        <p14:creationId xmlns:p14="http://schemas.microsoft.com/office/powerpoint/2010/main" val="929593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6C34EAE-D807-F4ED-7F2A-7AE19D65EAA5}"/>
              </a:ext>
            </a:extLst>
          </p:cNvPr>
          <p:cNvSpPr txBox="1"/>
          <p:nvPr/>
        </p:nvSpPr>
        <p:spPr>
          <a:xfrm>
            <a:off x="7646670" y="5932170"/>
            <a:ext cx="1280160" cy="369332"/>
          </a:xfrm>
          <a:prstGeom prst="rect">
            <a:avLst/>
          </a:prstGeom>
          <a:noFill/>
        </p:spPr>
        <p:txBody>
          <a:bodyPr wrap="square" rtlCol="0">
            <a:spAutoFit/>
          </a:bodyPr>
          <a:lstStyle/>
          <a:p>
            <a:r>
              <a:rPr lang="en-US" dirty="0">
                <a:solidFill>
                  <a:schemeClr val="bg1"/>
                </a:solidFill>
              </a:rPr>
              <a:t>. . .</a:t>
            </a:r>
          </a:p>
        </p:txBody>
      </p:sp>
    </p:spTree>
    <p:extLst>
      <p:ext uri="{BB962C8B-B14F-4D97-AF65-F5344CB8AC3E}">
        <p14:creationId xmlns:p14="http://schemas.microsoft.com/office/powerpoint/2010/main" val="2728598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07B739F-9E6F-F688-99FE-19F049C55943}"/>
              </a:ext>
            </a:extLst>
          </p:cNvPr>
          <p:cNvPicPr>
            <a:picLocks noChangeAspect="1"/>
          </p:cNvPicPr>
          <p:nvPr/>
        </p:nvPicPr>
        <p:blipFill>
          <a:blip r:embed="rId2"/>
          <a:stretch>
            <a:fillRect/>
          </a:stretch>
        </p:blipFill>
        <p:spPr>
          <a:xfrm>
            <a:off x="0" y="0"/>
            <a:ext cx="9144000" cy="6858000"/>
          </a:xfrm>
          <a:prstGeom prst="rect">
            <a:avLst/>
          </a:prstGeom>
        </p:spPr>
      </p:pic>
      <p:sp>
        <p:nvSpPr>
          <p:cNvPr id="4" name="TextBox 3">
            <a:extLst>
              <a:ext uri="{FF2B5EF4-FFF2-40B4-BE49-F238E27FC236}">
                <a16:creationId xmlns:a16="http://schemas.microsoft.com/office/drawing/2014/main" id="{BA2DC32C-215C-04FE-3552-CB3A3705B872}"/>
              </a:ext>
            </a:extLst>
          </p:cNvPr>
          <p:cNvSpPr txBox="1"/>
          <p:nvPr/>
        </p:nvSpPr>
        <p:spPr>
          <a:xfrm>
            <a:off x="3618688" y="264160"/>
            <a:ext cx="5362751" cy="2123658"/>
          </a:xfrm>
          <a:prstGeom prst="rect">
            <a:avLst/>
          </a:prstGeom>
          <a:noFill/>
        </p:spPr>
        <p:txBody>
          <a:bodyPr wrap="square" rtlCol="0">
            <a:spAutoFit/>
          </a:bodyPr>
          <a:lstStyle/>
          <a:p>
            <a:pPr algn="ctr"/>
            <a:r>
              <a:rPr lang="en-US" sz="6600" b="1" dirty="0">
                <a:latin typeface="Bradley Hand ITC" panose="03070402050302030203" pitchFamily="66" charset="0"/>
              </a:rPr>
              <a:t>Prophecies and Fulfillment</a:t>
            </a:r>
            <a:endParaRPr lang="en-US" sz="6600" dirty="0">
              <a:latin typeface="Bradley Hand ITC" panose="03070402050302030203" pitchFamily="66" charset="0"/>
            </a:endParaRPr>
          </a:p>
        </p:txBody>
      </p:sp>
    </p:spTree>
    <p:extLst>
      <p:ext uri="{BB962C8B-B14F-4D97-AF65-F5344CB8AC3E}">
        <p14:creationId xmlns:p14="http://schemas.microsoft.com/office/powerpoint/2010/main" val="826061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alpha val="95000"/>
          </a:schemeClr>
        </a:solidFill>
        <a:effectLst/>
      </p:bgPr>
    </p:bg>
    <p:spTree>
      <p:nvGrpSpPr>
        <p:cNvPr id="1" name="">
          <a:extLst>
            <a:ext uri="{FF2B5EF4-FFF2-40B4-BE49-F238E27FC236}">
              <a16:creationId xmlns:a16="http://schemas.microsoft.com/office/drawing/2014/main" id="{DB81A36E-65E2-5B54-D536-B5B811EF3DCB}"/>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76D5AC9F-635F-91B5-2484-6F5AFE7AE254}"/>
              </a:ext>
            </a:extLst>
          </p:cNvPr>
          <p:cNvPicPr>
            <a:picLocks noChangeAspect="1"/>
          </p:cNvPicPr>
          <p:nvPr/>
        </p:nvPicPr>
        <p:blipFill>
          <a:blip r:embed="rId2"/>
          <a:stretch>
            <a:fillRect/>
          </a:stretch>
        </p:blipFill>
        <p:spPr>
          <a:xfrm>
            <a:off x="0" y="0"/>
            <a:ext cx="9144000" cy="6858000"/>
          </a:xfrm>
          <a:prstGeom prst="rect">
            <a:avLst/>
          </a:prstGeom>
        </p:spPr>
      </p:pic>
      <p:sp>
        <p:nvSpPr>
          <p:cNvPr id="2" name="Rectangle 1">
            <a:extLst>
              <a:ext uri="{FF2B5EF4-FFF2-40B4-BE49-F238E27FC236}">
                <a16:creationId xmlns:a16="http://schemas.microsoft.com/office/drawing/2014/main" id="{0FD8CF9F-6CEF-504D-F2AF-44AE348B1C41}"/>
              </a:ext>
            </a:extLst>
          </p:cNvPr>
          <p:cNvSpPr/>
          <p:nvPr/>
        </p:nvSpPr>
        <p:spPr>
          <a:xfrm>
            <a:off x="0" y="0"/>
            <a:ext cx="9144000" cy="6858000"/>
          </a:xfrm>
          <a:prstGeom prst="rect">
            <a:avLst/>
          </a:prstGeom>
          <a:solidFill>
            <a:schemeClr val="bg1">
              <a:lumMod val="75000"/>
              <a:alpha val="9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0ADDD2A8-B712-5692-052D-8C5E1F4DFF3D}"/>
              </a:ext>
            </a:extLst>
          </p:cNvPr>
          <p:cNvSpPr txBox="1"/>
          <p:nvPr/>
        </p:nvSpPr>
        <p:spPr>
          <a:xfrm>
            <a:off x="284480" y="199291"/>
            <a:ext cx="8575040" cy="784830"/>
          </a:xfrm>
          <a:prstGeom prst="rect">
            <a:avLst/>
          </a:prstGeom>
          <a:noFill/>
        </p:spPr>
        <p:txBody>
          <a:bodyPr wrap="square" rtlCol="0">
            <a:spAutoFit/>
          </a:bodyPr>
          <a:lstStyle/>
          <a:p>
            <a:r>
              <a:rPr lang="en-US" sz="4500" b="1" dirty="0"/>
              <a:t>Prophecies &amp; Fulfillment</a:t>
            </a:r>
            <a:endParaRPr lang="en-US" sz="3600" dirty="0"/>
          </a:p>
        </p:txBody>
      </p:sp>
      <p:sp>
        <p:nvSpPr>
          <p:cNvPr id="14" name="TextBox 13">
            <a:extLst>
              <a:ext uri="{FF2B5EF4-FFF2-40B4-BE49-F238E27FC236}">
                <a16:creationId xmlns:a16="http://schemas.microsoft.com/office/drawing/2014/main" id="{A244194C-22F4-0D25-02A7-8F10C9A986B6}"/>
              </a:ext>
            </a:extLst>
          </p:cNvPr>
          <p:cNvSpPr txBox="1"/>
          <p:nvPr/>
        </p:nvSpPr>
        <p:spPr>
          <a:xfrm>
            <a:off x="344797" y="1183412"/>
            <a:ext cx="8454406" cy="1354217"/>
          </a:xfrm>
          <a:prstGeom prst="rect">
            <a:avLst/>
          </a:prstGeom>
          <a:noFill/>
        </p:spPr>
        <p:txBody>
          <a:bodyPr wrap="square" rtlCol="0">
            <a:spAutoFit/>
          </a:bodyPr>
          <a:lstStyle/>
          <a:p>
            <a:pPr lvl="0">
              <a:defRPr/>
            </a:pPr>
            <a:r>
              <a:rPr lang="en-US" sz="3200" b="1" i="1" dirty="0"/>
              <a:t>Prophecy</a:t>
            </a:r>
            <a:r>
              <a:rPr lang="en-US" sz="3200" dirty="0"/>
              <a:t> - “a message from God”</a:t>
            </a:r>
            <a:endParaRPr lang="en-US" dirty="0"/>
          </a:p>
          <a:p>
            <a:pPr lvl="0">
              <a:defRPr/>
            </a:pPr>
            <a:endParaRPr lang="en-US" dirty="0"/>
          </a:p>
          <a:p>
            <a:pPr lvl="0">
              <a:defRPr/>
            </a:pPr>
            <a:r>
              <a:rPr lang="en-US" sz="3200" b="1" i="1" dirty="0"/>
              <a:t>Prophesy</a:t>
            </a:r>
            <a:r>
              <a:rPr lang="en-US" sz="3200" dirty="0"/>
              <a:t> – “to proclaim a message from God”</a:t>
            </a:r>
          </a:p>
        </p:txBody>
      </p:sp>
      <p:sp>
        <p:nvSpPr>
          <p:cNvPr id="5" name="TextBox 4">
            <a:extLst>
              <a:ext uri="{FF2B5EF4-FFF2-40B4-BE49-F238E27FC236}">
                <a16:creationId xmlns:a16="http://schemas.microsoft.com/office/drawing/2014/main" id="{F4DE2A98-D487-66FD-885C-639BB36980F7}"/>
              </a:ext>
            </a:extLst>
          </p:cNvPr>
          <p:cNvSpPr txBox="1"/>
          <p:nvPr/>
        </p:nvSpPr>
        <p:spPr>
          <a:xfrm>
            <a:off x="284480" y="2952363"/>
            <a:ext cx="8697603" cy="3539430"/>
          </a:xfrm>
          <a:prstGeom prst="rect">
            <a:avLst/>
          </a:prstGeom>
          <a:noFill/>
        </p:spPr>
        <p:txBody>
          <a:bodyPr wrap="square" rtlCol="0">
            <a:spAutoFit/>
          </a:bodyPr>
          <a:lstStyle/>
          <a:p>
            <a:r>
              <a:rPr lang="en-US" sz="3200" b="0" i="1" dirty="0">
                <a:solidFill>
                  <a:srgbClr val="000000"/>
                </a:solidFill>
                <a:effectLst/>
              </a:rPr>
              <a:t>“And if you say in your heart, ‘How shall we know the word which the </a:t>
            </a:r>
            <a:r>
              <a:rPr lang="en-US" sz="3200" b="0" i="1" cap="small" dirty="0">
                <a:solidFill>
                  <a:srgbClr val="000000"/>
                </a:solidFill>
                <a:effectLst/>
              </a:rPr>
              <a:t>Lord</a:t>
            </a:r>
            <a:r>
              <a:rPr lang="en-US" sz="3200" b="0" i="1" dirty="0">
                <a:solidFill>
                  <a:srgbClr val="000000"/>
                </a:solidFill>
                <a:effectLst/>
              </a:rPr>
              <a:t> has not spoken?’—when a prophet speaks in the name of the </a:t>
            </a:r>
            <a:r>
              <a:rPr lang="en-US" sz="3200" b="0" i="1" cap="small" dirty="0">
                <a:solidFill>
                  <a:srgbClr val="000000"/>
                </a:solidFill>
                <a:effectLst/>
              </a:rPr>
              <a:t>Lord</a:t>
            </a:r>
            <a:r>
              <a:rPr lang="en-US" sz="3200" b="0" i="1" dirty="0">
                <a:solidFill>
                  <a:srgbClr val="000000"/>
                </a:solidFill>
                <a:effectLst/>
              </a:rPr>
              <a:t>, if the thing does not happen or come to pass, that is the thing which the </a:t>
            </a:r>
            <a:r>
              <a:rPr lang="en-US" sz="3200" b="0" i="1" cap="small" dirty="0">
                <a:solidFill>
                  <a:srgbClr val="000000"/>
                </a:solidFill>
                <a:effectLst/>
              </a:rPr>
              <a:t>Lord</a:t>
            </a:r>
            <a:r>
              <a:rPr lang="en-US" sz="3200" b="0" i="1" dirty="0">
                <a:solidFill>
                  <a:srgbClr val="000000"/>
                </a:solidFill>
                <a:effectLst/>
              </a:rPr>
              <a:t> has not spoken; the prophet has spoken it presumptuously; you shall not be afraid of him.”</a:t>
            </a:r>
            <a:r>
              <a:rPr lang="en-US" sz="3200" b="0" i="0" dirty="0">
                <a:solidFill>
                  <a:srgbClr val="000000"/>
                </a:solidFill>
                <a:effectLst/>
              </a:rPr>
              <a:t>                                                 </a:t>
            </a:r>
            <a:r>
              <a:rPr lang="en-US" sz="2800" b="0" i="0" dirty="0">
                <a:solidFill>
                  <a:srgbClr val="000000"/>
                </a:solidFill>
                <a:effectLst/>
              </a:rPr>
              <a:t>Deut. 18:21-22</a:t>
            </a:r>
            <a:endParaRPr lang="en-US" sz="3200" dirty="0"/>
          </a:p>
        </p:txBody>
      </p:sp>
    </p:spTree>
    <p:extLst>
      <p:ext uri="{BB962C8B-B14F-4D97-AF65-F5344CB8AC3E}">
        <p14:creationId xmlns:p14="http://schemas.microsoft.com/office/powerpoint/2010/main" val="2511356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00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alpha val="95000"/>
          </a:schemeClr>
        </a:solidFill>
        <a:effectLst/>
      </p:bgPr>
    </p:bg>
    <p:spTree>
      <p:nvGrpSpPr>
        <p:cNvPr id="1" name="">
          <a:extLst>
            <a:ext uri="{FF2B5EF4-FFF2-40B4-BE49-F238E27FC236}">
              <a16:creationId xmlns:a16="http://schemas.microsoft.com/office/drawing/2014/main" id="{7BC256D7-3DFF-6470-0758-7AA7F10A3E47}"/>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41F7D772-B1AF-84E0-CE47-3908D5DA68B3}"/>
              </a:ext>
            </a:extLst>
          </p:cNvPr>
          <p:cNvPicPr>
            <a:picLocks noChangeAspect="1"/>
          </p:cNvPicPr>
          <p:nvPr/>
        </p:nvPicPr>
        <p:blipFill>
          <a:blip r:embed="rId2"/>
          <a:stretch>
            <a:fillRect/>
          </a:stretch>
        </p:blipFill>
        <p:spPr>
          <a:xfrm>
            <a:off x="0" y="0"/>
            <a:ext cx="9144000" cy="6858000"/>
          </a:xfrm>
          <a:prstGeom prst="rect">
            <a:avLst/>
          </a:prstGeom>
        </p:spPr>
      </p:pic>
      <p:sp>
        <p:nvSpPr>
          <p:cNvPr id="2" name="Rectangle 1">
            <a:extLst>
              <a:ext uri="{FF2B5EF4-FFF2-40B4-BE49-F238E27FC236}">
                <a16:creationId xmlns:a16="http://schemas.microsoft.com/office/drawing/2014/main" id="{41E95F29-F86D-147B-2181-7F31574DB257}"/>
              </a:ext>
            </a:extLst>
          </p:cNvPr>
          <p:cNvSpPr/>
          <p:nvPr/>
        </p:nvSpPr>
        <p:spPr>
          <a:xfrm>
            <a:off x="0" y="0"/>
            <a:ext cx="9144000" cy="6858000"/>
          </a:xfrm>
          <a:prstGeom prst="rect">
            <a:avLst/>
          </a:prstGeom>
          <a:solidFill>
            <a:schemeClr val="bg1">
              <a:lumMod val="75000"/>
              <a:alpha val="9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94889831-8EEA-C014-4BBC-6B315F342737}"/>
              </a:ext>
            </a:extLst>
          </p:cNvPr>
          <p:cNvSpPr txBox="1"/>
          <p:nvPr/>
        </p:nvSpPr>
        <p:spPr>
          <a:xfrm>
            <a:off x="284480" y="199291"/>
            <a:ext cx="8575040" cy="784830"/>
          </a:xfrm>
          <a:prstGeom prst="rect">
            <a:avLst/>
          </a:prstGeom>
          <a:noFill/>
        </p:spPr>
        <p:txBody>
          <a:bodyPr wrap="square" rtlCol="0">
            <a:spAutoFit/>
          </a:bodyPr>
          <a:lstStyle/>
          <a:p>
            <a:r>
              <a:rPr lang="en-US" sz="4500" b="1" dirty="0"/>
              <a:t>Prophecies &amp; Fulfillment</a:t>
            </a:r>
            <a:endParaRPr lang="en-US" sz="3600" dirty="0"/>
          </a:p>
        </p:txBody>
      </p:sp>
      <p:sp>
        <p:nvSpPr>
          <p:cNvPr id="13" name="TextBox 12">
            <a:extLst>
              <a:ext uri="{FF2B5EF4-FFF2-40B4-BE49-F238E27FC236}">
                <a16:creationId xmlns:a16="http://schemas.microsoft.com/office/drawing/2014/main" id="{C4850AD6-E29B-C498-C1F2-D7F88C43F37A}"/>
              </a:ext>
            </a:extLst>
          </p:cNvPr>
          <p:cNvSpPr txBox="1"/>
          <p:nvPr/>
        </p:nvSpPr>
        <p:spPr>
          <a:xfrm>
            <a:off x="344797" y="1183412"/>
            <a:ext cx="8454406" cy="4524315"/>
          </a:xfrm>
          <a:prstGeom prst="rect">
            <a:avLst/>
          </a:prstGeom>
          <a:noFill/>
        </p:spPr>
        <p:txBody>
          <a:bodyPr wrap="square" rtlCol="0">
            <a:spAutoFit/>
          </a:bodyPr>
          <a:lstStyle/>
          <a:p>
            <a:pPr lvl="0">
              <a:defRPr/>
            </a:pPr>
            <a:r>
              <a:rPr lang="en-US" sz="3200" i="1" dirty="0"/>
              <a:t>“And so we have the prophetic word confirmed, which you do well to heed as a light that shines in a dark place, until the day dawns and the morning star rises in your hearts;</a:t>
            </a:r>
            <a:r>
              <a:rPr lang="en-US" sz="3200" b="1" i="1" baseline="30000" dirty="0"/>
              <a:t> </a:t>
            </a:r>
            <a:r>
              <a:rPr lang="en-US" sz="3200" b="1" i="1" dirty="0"/>
              <a:t>knowing this first, that no prophecy of Scripture is of any private interpretation, for prophecy never came by the will of man, but holy men of God spoke as they were moved by the Holy Spirit.”</a:t>
            </a:r>
          </a:p>
          <a:p>
            <a:pPr lvl="0">
              <a:defRPr/>
            </a:pPr>
            <a:r>
              <a:rPr lang="en-US" sz="3200" i="1" dirty="0"/>
              <a:t>												</a:t>
            </a:r>
            <a:r>
              <a:rPr lang="en-US" sz="2800" dirty="0"/>
              <a:t>2 Peter 1:19-21</a:t>
            </a:r>
          </a:p>
        </p:txBody>
      </p:sp>
    </p:spTree>
    <p:extLst>
      <p:ext uri="{BB962C8B-B14F-4D97-AF65-F5344CB8AC3E}">
        <p14:creationId xmlns:p14="http://schemas.microsoft.com/office/powerpoint/2010/main" val="3694511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alpha val="95000"/>
          </a:schemeClr>
        </a:solidFill>
        <a:effectLst/>
      </p:bgPr>
    </p:bg>
    <p:spTree>
      <p:nvGrpSpPr>
        <p:cNvPr id="1" name="">
          <a:extLst>
            <a:ext uri="{FF2B5EF4-FFF2-40B4-BE49-F238E27FC236}">
              <a16:creationId xmlns:a16="http://schemas.microsoft.com/office/drawing/2014/main" id="{F122AEB5-0B9F-459B-FF97-7D33DC96A18D}"/>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0BB0E578-8DFB-BC83-B52F-9AA69B54C09A}"/>
              </a:ext>
            </a:extLst>
          </p:cNvPr>
          <p:cNvPicPr>
            <a:picLocks noChangeAspect="1"/>
          </p:cNvPicPr>
          <p:nvPr/>
        </p:nvPicPr>
        <p:blipFill>
          <a:blip r:embed="rId2"/>
          <a:stretch>
            <a:fillRect/>
          </a:stretch>
        </p:blipFill>
        <p:spPr>
          <a:xfrm>
            <a:off x="0" y="0"/>
            <a:ext cx="9144000" cy="6858000"/>
          </a:xfrm>
          <a:prstGeom prst="rect">
            <a:avLst/>
          </a:prstGeom>
        </p:spPr>
      </p:pic>
      <p:sp>
        <p:nvSpPr>
          <p:cNvPr id="2" name="Rectangle 1">
            <a:extLst>
              <a:ext uri="{FF2B5EF4-FFF2-40B4-BE49-F238E27FC236}">
                <a16:creationId xmlns:a16="http://schemas.microsoft.com/office/drawing/2014/main" id="{488D7C83-1C56-7F8D-DB67-C8D70F7E56F0}"/>
              </a:ext>
            </a:extLst>
          </p:cNvPr>
          <p:cNvSpPr/>
          <p:nvPr/>
        </p:nvSpPr>
        <p:spPr>
          <a:xfrm>
            <a:off x="0" y="0"/>
            <a:ext cx="9144000" cy="6858000"/>
          </a:xfrm>
          <a:prstGeom prst="rect">
            <a:avLst/>
          </a:prstGeom>
          <a:solidFill>
            <a:schemeClr val="bg1">
              <a:lumMod val="75000"/>
              <a:alpha val="9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F46FA854-6236-6964-703E-3C53FD7D8A27}"/>
              </a:ext>
            </a:extLst>
          </p:cNvPr>
          <p:cNvSpPr txBox="1"/>
          <p:nvPr/>
        </p:nvSpPr>
        <p:spPr>
          <a:xfrm>
            <a:off x="284480" y="199291"/>
            <a:ext cx="8575040" cy="7848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500" b="1" i="0" u="none" strike="noStrike" kern="1200" cap="none" spc="0" normalizeH="0" baseline="0" noProof="0" dirty="0">
                <a:ln>
                  <a:noFill/>
                </a:ln>
                <a:solidFill>
                  <a:srgbClr val="ED7D31">
                    <a:lumMod val="50000"/>
                  </a:srgbClr>
                </a:solidFill>
                <a:effectLst/>
                <a:uLnTx/>
                <a:uFillTx/>
                <a:latin typeface="Calibri" panose="020F0502020204030204"/>
                <a:ea typeface="+mn-ea"/>
                <a:cs typeface="+mn-cs"/>
              </a:rPr>
              <a:t>Prophecies</a:t>
            </a:r>
            <a:r>
              <a:rPr kumimoji="0" lang="en-US" sz="4500" b="1" i="0" u="none" strike="noStrike" kern="1200" cap="none" spc="0" normalizeH="0" baseline="0" noProof="0" dirty="0">
                <a:ln>
                  <a:noFill/>
                </a:ln>
                <a:solidFill>
                  <a:prstClr val="black"/>
                </a:solidFill>
                <a:effectLst/>
                <a:uLnTx/>
                <a:uFillTx/>
                <a:latin typeface="Calibri" panose="020F0502020204030204"/>
                <a:ea typeface="+mn-ea"/>
                <a:cs typeface="+mn-cs"/>
              </a:rPr>
              <a:t> &amp; Fulfillment</a:t>
            </a:r>
            <a:endPar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69FB8895-0B56-34B5-39CF-06352A3B267E}"/>
              </a:ext>
            </a:extLst>
          </p:cNvPr>
          <p:cNvSpPr txBox="1"/>
          <p:nvPr/>
        </p:nvSpPr>
        <p:spPr>
          <a:xfrm>
            <a:off x="284480" y="1183412"/>
            <a:ext cx="8575040"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rPr>
              <a:t>*Promise of a Messiah; born of a woman</a:t>
            </a:r>
            <a:endParaRPr kumimoji="0" lang="en-US" sz="3600" b="0" i="0" u="none" strike="noStrike" kern="100" cap="none" spc="0" normalizeH="0" baseline="0" noProof="0" dirty="0">
              <a:ln>
                <a:noFill/>
              </a:ln>
              <a:solidFill>
                <a:srgbClr val="FF0000"/>
              </a:solidFill>
              <a:effectLst/>
              <a:uLnTx/>
              <a:uFillTx/>
              <a:latin typeface="Calibri" panose="020F0502020204030204"/>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6A27DA23-C537-1E60-07F7-DE707BC19EC7}"/>
              </a:ext>
            </a:extLst>
          </p:cNvPr>
          <p:cNvSpPr txBox="1"/>
          <p:nvPr/>
        </p:nvSpPr>
        <p:spPr>
          <a:xfrm>
            <a:off x="284480" y="2212102"/>
            <a:ext cx="8575040" cy="2923877"/>
          </a:xfrm>
          <a:prstGeom prst="rect">
            <a:avLst/>
          </a:prstGeom>
          <a:noFill/>
        </p:spPr>
        <p:txBody>
          <a:bodyPr wrap="square" rtlCol="0">
            <a:spAutoFit/>
          </a:bodyPr>
          <a:lstStyle>
            <a:defPPr>
              <a:defRPr lang="en-US"/>
            </a:defPPr>
            <a:lvl1pPr marR="0" lvl="0" indent="0" fontAlgn="auto">
              <a:lnSpc>
                <a:spcPct val="100000"/>
              </a:lnSpc>
              <a:spcBef>
                <a:spcPts val="0"/>
              </a:spcBef>
              <a:spcAft>
                <a:spcPts val="0"/>
              </a:spcAft>
              <a:buClrTx/>
              <a:buSzTx/>
              <a:buFontTx/>
              <a:buNone/>
              <a:tabLst/>
              <a:defRPr kumimoji="0" sz="3200" b="0" i="1" u="none" strike="noStrike" cap="none" spc="0" normalizeH="0" baseline="0">
                <a:ln>
                  <a:noFill/>
                </a:ln>
                <a:solidFill>
                  <a:srgbClr val="ED7D31">
                    <a:lumMod val="50000"/>
                  </a:srgbClr>
                </a:solidFill>
                <a:effectLst/>
                <a:uLnTx/>
                <a:uFillTx/>
                <a:latin typeface="Calibri" panose="020F0502020204030204"/>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srgbClr val="ED7D31">
                    <a:lumMod val="50000"/>
                  </a:srgbClr>
                </a:solidFill>
                <a:effectLst/>
                <a:uLnTx/>
                <a:uFillTx/>
                <a:latin typeface="Calibri" panose="020F0502020204030204"/>
                <a:ea typeface="+mn-ea"/>
                <a:cs typeface="+mn-cs"/>
              </a:rPr>
              <a:t>“And I will put enmity Between you and the woman, And between your seed and her Seed;</a:t>
            </a:r>
            <a:br>
              <a:rPr kumimoji="0" lang="en-US" sz="3200" b="0" i="1" u="none" strike="noStrike" kern="1200" cap="none" spc="0" normalizeH="0" baseline="0" noProof="0" dirty="0">
                <a:ln>
                  <a:noFill/>
                </a:ln>
                <a:solidFill>
                  <a:srgbClr val="ED7D31">
                    <a:lumMod val="50000"/>
                  </a:srgbClr>
                </a:solidFill>
                <a:effectLst/>
                <a:uLnTx/>
                <a:uFillTx/>
                <a:latin typeface="Calibri" panose="020F0502020204030204"/>
                <a:ea typeface="+mn-ea"/>
                <a:cs typeface="+mn-cs"/>
              </a:rPr>
            </a:br>
            <a:r>
              <a:rPr kumimoji="0" lang="en-US" sz="3200" b="0" i="1" u="none" strike="noStrike" kern="1200" cap="none" spc="0" normalizeH="0" baseline="0" noProof="0" dirty="0">
                <a:ln>
                  <a:noFill/>
                </a:ln>
                <a:solidFill>
                  <a:srgbClr val="ED7D31">
                    <a:lumMod val="50000"/>
                  </a:srgbClr>
                </a:solidFill>
                <a:effectLst/>
                <a:uLnTx/>
                <a:uFillTx/>
                <a:latin typeface="Calibri" panose="020F0502020204030204"/>
                <a:ea typeface="+mn-ea"/>
                <a:cs typeface="+mn-cs"/>
              </a:rPr>
              <a:t>He shall bruise your head, And you shall bruise His heel.”</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ED7D31">
                    <a:lumMod val="50000"/>
                  </a:srgbClr>
                </a:solidFill>
                <a:effectLst/>
                <a:uLnTx/>
                <a:uFillTx/>
                <a:latin typeface="Calibri" panose="020F0502020204030204"/>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ED7D31">
                    <a:lumMod val="50000"/>
                  </a:srgbClr>
                </a:solidFill>
                <a:effectLst/>
                <a:uLnTx/>
                <a:uFillTx/>
                <a:latin typeface="Calibri" panose="020F0502020204030204"/>
                <a:ea typeface="+mn-ea"/>
                <a:cs typeface="+mn-cs"/>
              </a:rPr>
              <a:t>												Genesis 3:15</a:t>
            </a:r>
          </a:p>
        </p:txBody>
      </p:sp>
    </p:spTree>
    <p:extLst>
      <p:ext uri="{BB962C8B-B14F-4D97-AF65-F5344CB8AC3E}">
        <p14:creationId xmlns:p14="http://schemas.microsoft.com/office/powerpoint/2010/main" val="4272678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75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alpha val="95000"/>
          </a:schemeClr>
        </a:solidFill>
        <a:effectLst/>
      </p:bgPr>
    </p:bg>
    <p:spTree>
      <p:nvGrpSpPr>
        <p:cNvPr id="1" name="">
          <a:extLst>
            <a:ext uri="{FF2B5EF4-FFF2-40B4-BE49-F238E27FC236}">
              <a16:creationId xmlns:a16="http://schemas.microsoft.com/office/drawing/2014/main" id="{74FD0E83-4319-7A79-CB71-55227D2ABBB3}"/>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5A9E9CE0-F89A-4525-C543-88DA7E431D7D}"/>
              </a:ext>
            </a:extLst>
          </p:cNvPr>
          <p:cNvPicPr>
            <a:picLocks noChangeAspect="1"/>
          </p:cNvPicPr>
          <p:nvPr/>
        </p:nvPicPr>
        <p:blipFill>
          <a:blip r:embed="rId2"/>
          <a:stretch>
            <a:fillRect/>
          </a:stretch>
        </p:blipFill>
        <p:spPr>
          <a:xfrm>
            <a:off x="0" y="0"/>
            <a:ext cx="9144000" cy="6858000"/>
          </a:xfrm>
          <a:prstGeom prst="rect">
            <a:avLst/>
          </a:prstGeom>
        </p:spPr>
      </p:pic>
      <p:sp>
        <p:nvSpPr>
          <p:cNvPr id="2" name="Rectangle 1">
            <a:extLst>
              <a:ext uri="{FF2B5EF4-FFF2-40B4-BE49-F238E27FC236}">
                <a16:creationId xmlns:a16="http://schemas.microsoft.com/office/drawing/2014/main" id="{5DFDD896-DD89-1C0F-0AFC-9C59D51B2D3D}"/>
              </a:ext>
            </a:extLst>
          </p:cNvPr>
          <p:cNvSpPr/>
          <p:nvPr/>
        </p:nvSpPr>
        <p:spPr>
          <a:xfrm>
            <a:off x="0" y="0"/>
            <a:ext cx="9144000" cy="6858000"/>
          </a:xfrm>
          <a:prstGeom prst="rect">
            <a:avLst/>
          </a:prstGeom>
          <a:solidFill>
            <a:schemeClr val="bg1">
              <a:lumMod val="75000"/>
              <a:alpha val="9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3083E7E0-625C-A6FE-1C1D-5D83C4070A3E}"/>
              </a:ext>
            </a:extLst>
          </p:cNvPr>
          <p:cNvSpPr txBox="1"/>
          <p:nvPr/>
        </p:nvSpPr>
        <p:spPr>
          <a:xfrm>
            <a:off x="284480" y="199291"/>
            <a:ext cx="8575040" cy="7848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500" b="1" i="0" u="none" strike="noStrike" kern="1200" cap="none" spc="0" normalizeH="0" baseline="0" noProof="0" dirty="0">
                <a:ln>
                  <a:noFill/>
                </a:ln>
                <a:effectLst/>
                <a:uLnTx/>
                <a:uFillTx/>
                <a:latin typeface="Calibri" panose="020F0502020204030204"/>
                <a:ea typeface="+mn-ea"/>
                <a:cs typeface="+mn-cs"/>
              </a:rPr>
              <a:t>Prophecies &amp; </a:t>
            </a:r>
            <a:r>
              <a:rPr kumimoji="0" lang="en-US" sz="4500" b="1" i="0" u="none" strike="noStrike" kern="1200" cap="none" spc="0" normalizeH="0" baseline="0" noProof="0" dirty="0">
                <a:ln>
                  <a:noFill/>
                </a:ln>
                <a:solidFill>
                  <a:srgbClr val="0000FF"/>
                </a:solidFill>
                <a:effectLst/>
                <a:uLnTx/>
                <a:uFillTx/>
                <a:latin typeface="Calibri" panose="020F0502020204030204"/>
                <a:ea typeface="+mn-ea"/>
                <a:cs typeface="+mn-cs"/>
              </a:rPr>
              <a:t>Fulfillment</a:t>
            </a:r>
            <a:endParaRPr kumimoji="0" lang="en-US" sz="3600" b="0" i="0" u="none" strike="noStrike" kern="1200" cap="none" spc="0" normalizeH="0" baseline="0" noProof="0" dirty="0">
              <a:ln>
                <a:noFill/>
              </a:ln>
              <a:solidFill>
                <a:srgbClr val="0000FF"/>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E126DBF9-23B0-11ED-E6F1-422F82ED378A}"/>
              </a:ext>
            </a:extLst>
          </p:cNvPr>
          <p:cNvSpPr txBox="1"/>
          <p:nvPr/>
        </p:nvSpPr>
        <p:spPr>
          <a:xfrm>
            <a:off x="284480" y="1183412"/>
            <a:ext cx="8575040"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rPr>
              <a:t>*Promise of a Messiah; born of a woman</a:t>
            </a:r>
            <a:endParaRPr kumimoji="0" lang="en-US" sz="3600" b="0" i="0" u="none" strike="noStrike" kern="100" cap="none" spc="0" normalizeH="0" baseline="0" noProof="0" dirty="0">
              <a:ln>
                <a:noFill/>
              </a:ln>
              <a:solidFill>
                <a:srgbClr val="FF0000"/>
              </a:solidFill>
              <a:effectLst/>
              <a:uLnTx/>
              <a:uFillTx/>
              <a:latin typeface="Calibri" panose="020F0502020204030204"/>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15A8EFDD-E9AD-59F2-0465-7D3511819351}"/>
              </a:ext>
            </a:extLst>
          </p:cNvPr>
          <p:cNvSpPr txBox="1"/>
          <p:nvPr/>
        </p:nvSpPr>
        <p:spPr>
          <a:xfrm>
            <a:off x="284480" y="2212102"/>
            <a:ext cx="8575040" cy="2923877"/>
          </a:xfrm>
          <a:prstGeom prst="rect">
            <a:avLst/>
          </a:prstGeom>
          <a:noFill/>
        </p:spPr>
        <p:txBody>
          <a:bodyPr wrap="square" rtlCol="0">
            <a:spAutoFit/>
          </a:bodyPr>
          <a:lstStyle>
            <a:defPPr>
              <a:defRPr lang="en-US"/>
            </a:defPPr>
            <a:lvl1pPr marR="0" lvl="0" indent="0" fontAlgn="auto">
              <a:lnSpc>
                <a:spcPct val="100000"/>
              </a:lnSpc>
              <a:spcBef>
                <a:spcPts val="0"/>
              </a:spcBef>
              <a:spcAft>
                <a:spcPts val="0"/>
              </a:spcAft>
              <a:buClrTx/>
              <a:buSzTx/>
              <a:buFontTx/>
              <a:buNone/>
              <a:tabLst/>
              <a:defRPr kumimoji="0" sz="3200" b="0" i="1" u="none" strike="noStrike" cap="none" spc="0" normalizeH="0" baseline="0">
                <a:ln>
                  <a:noFill/>
                </a:ln>
                <a:solidFill>
                  <a:srgbClr val="ED7D31">
                    <a:lumMod val="50000"/>
                  </a:srgbClr>
                </a:solidFill>
                <a:effectLst/>
                <a:uLnTx/>
                <a:uFillTx/>
                <a:latin typeface="Calibri" panose="020F0502020204030204"/>
              </a:defRPr>
            </a:lvl1pPr>
          </a:lstStyle>
          <a:p>
            <a:r>
              <a:rPr lang="en-US" dirty="0">
                <a:solidFill>
                  <a:srgbClr val="0000FF"/>
                </a:solidFill>
              </a:rPr>
              <a:t>“But when the fullness of the time had come, God sent forth His Son, born of a woman, born under the law, </a:t>
            </a:r>
            <a:r>
              <a:rPr lang="en-US" b="1" baseline="30000" dirty="0">
                <a:solidFill>
                  <a:srgbClr val="0000FF"/>
                </a:solidFill>
              </a:rPr>
              <a:t> </a:t>
            </a:r>
            <a:r>
              <a:rPr lang="en-US" dirty="0">
                <a:solidFill>
                  <a:srgbClr val="0000FF"/>
                </a:solidFill>
              </a:rPr>
              <a:t>to redeem those who were under the law, that we might receive the adoption as sons.”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FF"/>
                </a:solidFill>
                <a:effectLst/>
                <a:uLnTx/>
                <a:uFillTx/>
                <a:latin typeface="Calibri" panose="020F0502020204030204"/>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2800" i="0" dirty="0">
                <a:solidFill>
                  <a:srgbClr val="0000FF"/>
                </a:solidFill>
              </a:rPr>
              <a:t>												</a:t>
            </a:r>
            <a:r>
              <a:rPr kumimoji="0" lang="en-US" sz="2800" b="0" i="0" u="none" strike="noStrike" kern="1200" cap="none" spc="0" normalizeH="0" baseline="0" noProof="0" dirty="0">
                <a:ln>
                  <a:noFill/>
                </a:ln>
                <a:solidFill>
                  <a:srgbClr val="0000FF"/>
                </a:solidFill>
                <a:effectLst/>
                <a:uLnTx/>
                <a:uFillTx/>
                <a:latin typeface="Calibri" panose="020F0502020204030204"/>
                <a:ea typeface="+mn-ea"/>
                <a:cs typeface="+mn-cs"/>
              </a:rPr>
              <a:t>Galatians</a:t>
            </a:r>
            <a:r>
              <a:rPr kumimoji="0" lang="en-US" sz="2800" b="0" i="0" u="none" strike="noStrike" kern="1200" cap="none" spc="0" normalizeH="0" noProof="0" dirty="0">
                <a:ln>
                  <a:noFill/>
                </a:ln>
                <a:solidFill>
                  <a:srgbClr val="0000FF"/>
                </a:solidFill>
                <a:effectLst/>
                <a:uLnTx/>
                <a:uFillTx/>
                <a:latin typeface="Calibri" panose="020F0502020204030204"/>
                <a:ea typeface="+mn-ea"/>
                <a:cs typeface="+mn-cs"/>
              </a:rPr>
              <a:t> 4:4-5</a:t>
            </a:r>
            <a:endParaRPr kumimoji="0" lang="en-US" sz="2800" b="0" i="0" u="none" strike="noStrike" kern="1200" cap="none" spc="0" normalizeH="0" baseline="0" noProof="0" dirty="0">
              <a:ln>
                <a:noFill/>
              </a:ln>
              <a:solidFill>
                <a:srgbClr val="0000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75944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alpha val="95000"/>
          </a:schemeClr>
        </a:solidFill>
        <a:effectLst/>
      </p:bgPr>
    </p:bg>
    <p:spTree>
      <p:nvGrpSpPr>
        <p:cNvPr id="1" name="">
          <a:extLst>
            <a:ext uri="{FF2B5EF4-FFF2-40B4-BE49-F238E27FC236}">
              <a16:creationId xmlns:a16="http://schemas.microsoft.com/office/drawing/2014/main" id="{67424011-BB52-D874-BEAF-9D6BF0142D7F}"/>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FF6D0907-79E7-1E8B-EB1B-3576212798DC}"/>
              </a:ext>
            </a:extLst>
          </p:cNvPr>
          <p:cNvPicPr>
            <a:picLocks noChangeAspect="1"/>
          </p:cNvPicPr>
          <p:nvPr/>
        </p:nvPicPr>
        <p:blipFill>
          <a:blip r:embed="rId2"/>
          <a:stretch>
            <a:fillRect/>
          </a:stretch>
        </p:blipFill>
        <p:spPr>
          <a:xfrm>
            <a:off x="0" y="0"/>
            <a:ext cx="9144000" cy="6858000"/>
          </a:xfrm>
          <a:prstGeom prst="rect">
            <a:avLst/>
          </a:prstGeom>
        </p:spPr>
      </p:pic>
      <p:sp>
        <p:nvSpPr>
          <p:cNvPr id="2" name="Rectangle 1">
            <a:extLst>
              <a:ext uri="{FF2B5EF4-FFF2-40B4-BE49-F238E27FC236}">
                <a16:creationId xmlns:a16="http://schemas.microsoft.com/office/drawing/2014/main" id="{13B6B023-9781-344A-C204-ACFABD82E9C1}"/>
              </a:ext>
            </a:extLst>
          </p:cNvPr>
          <p:cNvSpPr/>
          <p:nvPr/>
        </p:nvSpPr>
        <p:spPr>
          <a:xfrm>
            <a:off x="0" y="0"/>
            <a:ext cx="9144000" cy="6858000"/>
          </a:xfrm>
          <a:prstGeom prst="rect">
            <a:avLst/>
          </a:prstGeom>
          <a:solidFill>
            <a:schemeClr val="bg1">
              <a:lumMod val="75000"/>
              <a:alpha val="9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E1F7B4D8-ABB9-AF1E-DB73-8304CC4AA6FA}"/>
              </a:ext>
            </a:extLst>
          </p:cNvPr>
          <p:cNvSpPr txBox="1"/>
          <p:nvPr/>
        </p:nvSpPr>
        <p:spPr>
          <a:xfrm>
            <a:off x="284480" y="199291"/>
            <a:ext cx="8575040" cy="7848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500" b="1" i="0" u="none" strike="noStrike" kern="1200" cap="none" spc="0" normalizeH="0" baseline="0" noProof="0" dirty="0">
                <a:ln>
                  <a:noFill/>
                </a:ln>
                <a:solidFill>
                  <a:srgbClr val="ED7D31">
                    <a:lumMod val="50000"/>
                  </a:srgbClr>
                </a:solidFill>
                <a:effectLst/>
                <a:uLnTx/>
                <a:uFillTx/>
                <a:latin typeface="Calibri" panose="020F0502020204030204"/>
                <a:ea typeface="+mn-ea"/>
                <a:cs typeface="+mn-cs"/>
              </a:rPr>
              <a:t>Prophecies</a:t>
            </a:r>
            <a:r>
              <a:rPr kumimoji="0" lang="en-US" sz="4500" b="1" i="0" u="none" strike="noStrike" kern="1200" cap="none" spc="0" normalizeH="0" baseline="0" noProof="0" dirty="0">
                <a:ln>
                  <a:noFill/>
                </a:ln>
                <a:solidFill>
                  <a:prstClr val="black"/>
                </a:solidFill>
                <a:effectLst/>
                <a:uLnTx/>
                <a:uFillTx/>
                <a:latin typeface="Calibri" panose="020F0502020204030204"/>
                <a:ea typeface="+mn-ea"/>
                <a:cs typeface="+mn-cs"/>
              </a:rPr>
              <a:t> &amp; Fulfillment</a:t>
            </a:r>
            <a:endPar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81786D50-9143-2A7E-C4AC-503E15CF2ADD}"/>
              </a:ext>
            </a:extLst>
          </p:cNvPr>
          <p:cNvSpPr txBox="1"/>
          <p:nvPr/>
        </p:nvSpPr>
        <p:spPr>
          <a:xfrm>
            <a:off x="284480" y="1183412"/>
            <a:ext cx="8575040"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rPr>
              <a:t>*Messiah</a:t>
            </a:r>
            <a:r>
              <a:rPr lang="en-US" sz="3600" b="1" kern="100" dirty="0">
                <a:solidFill>
                  <a:prstClr val="black"/>
                </a:solidFill>
                <a:latin typeface="Calibri" panose="020F0502020204030204"/>
                <a:ea typeface="Aptos" panose="020B0004020202020204" pitchFamily="34" charset="0"/>
                <a:cs typeface="Times New Roman" panose="02020603050405020304" pitchFamily="18" charset="0"/>
              </a:rPr>
              <a:t>: seed of Abraham &amp; David</a:t>
            </a:r>
            <a:endParaRPr kumimoji="0" lang="en-US" sz="3600" b="0" i="0" u="none" strike="noStrike" kern="100" cap="none" spc="0" normalizeH="0" baseline="0" noProof="0" dirty="0">
              <a:ln>
                <a:noFill/>
              </a:ln>
              <a:solidFill>
                <a:srgbClr val="FF0000"/>
              </a:solidFill>
              <a:effectLst/>
              <a:uLnTx/>
              <a:uFillTx/>
              <a:latin typeface="Calibri" panose="020F0502020204030204"/>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EDD2F87F-6B88-0CFB-A19B-4D9571F6A6E0}"/>
              </a:ext>
            </a:extLst>
          </p:cNvPr>
          <p:cNvSpPr txBox="1"/>
          <p:nvPr/>
        </p:nvSpPr>
        <p:spPr>
          <a:xfrm>
            <a:off x="284480" y="1786752"/>
            <a:ext cx="8575040" cy="1677382"/>
          </a:xfrm>
          <a:prstGeom prst="rect">
            <a:avLst/>
          </a:prstGeom>
          <a:noFill/>
        </p:spPr>
        <p:txBody>
          <a:bodyPr wrap="square" rtlCol="0">
            <a:spAutoFit/>
          </a:bodyPr>
          <a:lstStyle>
            <a:defPPr>
              <a:defRPr lang="en-US"/>
            </a:defPPr>
            <a:lvl1pPr marR="0" lvl="0" indent="0" fontAlgn="auto">
              <a:lnSpc>
                <a:spcPct val="100000"/>
              </a:lnSpc>
              <a:spcBef>
                <a:spcPts val="0"/>
              </a:spcBef>
              <a:spcAft>
                <a:spcPts val="0"/>
              </a:spcAft>
              <a:buClrTx/>
              <a:buSzTx/>
              <a:buFontTx/>
              <a:buNone/>
              <a:tabLst/>
              <a:defRPr kumimoji="0" sz="3200" b="0" i="1" u="none" strike="noStrike" cap="none" spc="0" normalizeH="0" baseline="0">
                <a:ln>
                  <a:noFill/>
                </a:ln>
                <a:solidFill>
                  <a:srgbClr val="ED7D31">
                    <a:lumMod val="50000"/>
                  </a:srgbClr>
                </a:solidFill>
                <a:effectLst/>
                <a:uLnTx/>
                <a:uFillTx/>
                <a:latin typeface="Calibri" panose="020F0502020204030204"/>
              </a:defRPr>
            </a:lvl1pPr>
          </a:lstStyle>
          <a:p>
            <a:pPr lvl="0"/>
            <a:r>
              <a:rPr lang="en-US" dirty="0"/>
              <a:t>“In your seed all the nations of the earth shall be blessed, because you have obeyed My voice.”</a:t>
            </a:r>
            <a:r>
              <a:rPr kumimoji="0" lang="en-US" sz="2800" b="0" u="none" strike="noStrike" kern="1200" cap="none" spc="0" normalizeH="0" baseline="0" noProof="0" dirty="0">
                <a:ln>
                  <a:noFill/>
                </a:ln>
                <a:solidFill>
                  <a:srgbClr val="ED7D31">
                    <a:lumMod val="50000"/>
                  </a:srgbClr>
                </a:solidFill>
                <a:effectLst/>
                <a:uLnTx/>
                <a:uFillTx/>
              </a:rPr>
              <a:t>	</a:t>
            </a:r>
            <a:r>
              <a:rPr kumimoji="0" lang="en-US" sz="1100" b="0" i="0" u="none" strike="noStrike" kern="1200" cap="none" spc="0" normalizeH="0" baseline="0" noProof="0" dirty="0">
                <a:ln>
                  <a:noFill/>
                </a:ln>
                <a:solidFill>
                  <a:srgbClr val="ED7D31">
                    <a:lumMod val="50000"/>
                  </a:srgbClr>
                </a:solidFill>
                <a:effectLst/>
                <a:uLnTx/>
                <a:uFillTx/>
                <a:latin typeface="Calibri" panose="020F0502020204030204"/>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ED7D31">
                    <a:lumMod val="50000"/>
                  </a:srgbClr>
                </a:solidFill>
                <a:effectLst/>
                <a:uLnTx/>
                <a:uFillTx/>
                <a:latin typeface="Calibri" panose="020F0502020204030204"/>
                <a:ea typeface="+mn-ea"/>
                <a:cs typeface="+mn-cs"/>
              </a:rPr>
              <a:t>												Genesis 22:18</a:t>
            </a:r>
          </a:p>
        </p:txBody>
      </p:sp>
      <p:sp>
        <p:nvSpPr>
          <p:cNvPr id="7" name="TextBox 6">
            <a:extLst>
              <a:ext uri="{FF2B5EF4-FFF2-40B4-BE49-F238E27FC236}">
                <a16:creationId xmlns:a16="http://schemas.microsoft.com/office/drawing/2014/main" id="{81891A1F-0062-F51C-910A-479E8AC1C8B7}"/>
              </a:ext>
            </a:extLst>
          </p:cNvPr>
          <p:cNvSpPr txBox="1"/>
          <p:nvPr/>
        </p:nvSpPr>
        <p:spPr>
          <a:xfrm>
            <a:off x="284480" y="3338121"/>
            <a:ext cx="8575040" cy="3477875"/>
          </a:xfrm>
          <a:prstGeom prst="rect">
            <a:avLst/>
          </a:prstGeom>
          <a:noFill/>
        </p:spPr>
        <p:txBody>
          <a:bodyPr wrap="square" rtlCol="0">
            <a:spAutoFit/>
          </a:bodyPr>
          <a:lstStyle>
            <a:defPPr>
              <a:defRPr lang="en-US"/>
            </a:defPPr>
            <a:lvl1pPr marR="0" lvl="0" indent="0" fontAlgn="auto">
              <a:lnSpc>
                <a:spcPct val="100000"/>
              </a:lnSpc>
              <a:spcBef>
                <a:spcPts val="0"/>
              </a:spcBef>
              <a:spcAft>
                <a:spcPts val="0"/>
              </a:spcAft>
              <a:buClrTx/>
              <a:buSzTx/>
              <a:buFontTx/>
              <a:buNone/>
              <a:tabLst/>
              <a:defRPr kumimoji="0" sz="3200" b="0" i="1" u="none" strike="noStrike" cap="none" spc="0" normalizeH="0" baseline="0">
                <a:ln>
                  <a:noFill/>
                </a:ln>
                <a:solidFill>
                  <a:srgbClr val="ED7D31">
                    <a:lumMod val="50000"/>
                  </a:srgbClr>
                </a:solidFill>
                <a:effectLst/>
                <a:uLnTx/>
                <a:uFillTx/>
                <a:latin typeface="Calibri" panose="020F0502020204030204"/>
              </a:defRPr>
            </a:lvl1pPr>
          </a:lstStyle>
          <a:p>
            <a:r>
              <a:rPr lang="en-US" dirty="0"/>
              <a:t>“When your days are fulfilled and you rest with your fathers, I will set up your seed after you, who will come from your body, and I will establish his kingdom…</a:t>
            </a:r>
            <a:r>
              <a:rPr lang="en-US" b="1" baseline="30000" dirty="0"/>
              <a:t> </a:t>
            </a:r>
            <a:r>
              <a:rPr lang="en-US" dirty="0"/>
              <a:t>And your house and your kingdom shall be established forever before you. Your throne shall be established forever.”</a:t>
            </a:r>
            <a:endParaRPr kumimoji="0" lang="en-US" sz="2800" b="0" i="0" u="none" strike="noStrike" kern="1200" cap="none" spc="0" normalizeH="0" baseline="0" noProof="0" dirty="0">
              <a:ln>
                <a:noFill/>
              </a:ln>
              <a:solidFill>
                <a:srgbClr val="ED7D31">
                  <a:lumMod val="50000"/>
                </a:srgbClr>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ED7D31">
                    <a:lumMod val="50000"/>
                  </a:srgbClr>
                </a:solidFill>
                <a:effectLst/>
                <a:uLnTx/>
                <a:uFillTx/>
                <a:latin typeface="Calibri" panose="020F0502020204030204"/>
                <a:ea typeface="+mn-ea"/>
                <a:cs typeface="+mn-cs"/>
              </a:rPr>
              <a:t>											Re: 2 Samuel 7:12-16</a:t>
            </a:r>
          </a:p>
        </p:txBody>
      </p:sp>
    </p:spTree>
    <p:extLst>
      <p:ext uri="{BB962C8B-B14F-4D97-AF65-F5344CB8AC3E}">
        <p14:creationId xmlns:p14="http://schemas.microsoft.com/office/powerpoint/2010/main" val="852958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75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alpha val="95000"/>
          </a:schemeClr>
        </a:solidFill>
        <a:effectLst/>
      </p:bgPr>
    </p:bg>
    <p:spTree>
      <p:nvGrpSpPr>
        <p:cNvPr id="1" name="">
          <a:extLst>
            <a:ext uri="{FF2B5EF4-FFF2-40B4-BE49-F238E27FC236}">
              <a16:creationId xmlns:a16="http://schemas.microsoft.com/office/drawing/2014/main" id="{FF423464-B10D-8FAB-91C4-8D4AD59F44BF}"/>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FB69385D-6605-66D5-5627-15E6A2DB4CCD}"/>
              </a:ext>
            </a:extLst>
          </p:cNvPr>
          <p:cNvPicPr>
            <a:picLocks noChangeAspect="1"/>
          </p:cNvPicPr>
          <p:nvPr/>
        </p:nvPicPr>
        <p:blipFill>
          <a:blip r:embed="rId2"/>
          <a:stretch>
            <a:fillRect/>
          </a:stretch>
        </p:blipFill>
        <p:spPr>
          <a:xfrm>
            <a:off x="0" y="0"/>
            <a:ext cx="9144000" cy="6858000"/>
          </a:xfrm>
          <a:prstGeom prst="rect">
            <a:avLst/>
          </a:prstGeom>
        </p:spPr>
      </p:pic>
      <p:sp>
        <p:nvSpPr>
          <p:cNvPr id="2" name="Rectangle 1">
            <a:extLst>
              <a:ext uri="{FF2B5EF4-FFF2-40B4-BE49-F238E27FC236}">
                <a16:creationId xmlns:a16="http://schemas.microsoft.com/office/drawing/2014/main" id="{EEBFD19A-D599-CD5D-11E1-5F337ECAAB5C}"/>
              </a:ext>
            </a:extLst>
          </p:cNvPr>
          <p:cNvSpPr/>
          <p:nvPr/>
        </p:nvSpPr>
        <p:spPr>
          <a:xfrm>
            <a:off x="0" y="0"/>
            <a:ext cx="9144000" cy="6858000"/>
          </a:xfrm>
          <a:prstGeom prst="rect">
            <a:avLst/>
          </a:prstGeom>
          <a:solidFill>
            <a:schemeClr val="bg1">
              <a:lumMod val="75000"/>
              <a:alpha val="9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B0209A3D-ED5A-4003-42FA-0C730BF417F0}"/>
              </a:ext>
            </a:extLst>
          </p:cNvPr>
          <p:cNvSpPr txBox="1"/>
          <p:nvPr/>
        </p:nvSpPr>
        <p:spPr>
          <a:xfrm>
            <a:off x="284480" y="199291"/>
            <a:ext cx="8575040" cy="7848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500" b="1" i="0" u="none" strike="noStrike" kern="1200" cap="none" spc="0" normalizeH="0" baseline="0" noProof="0" dirty="0">
                <a:ln>
                  <a:noFill/>
                </a:ln>
                <a:effectLst/>
                <a:uLnTx/>
                <a:uFillTx/>
                <a:latin typeface="Calibri" panose="020F0502020204030204"/>
                <a:ea typeface="+mn-ea"/>
                <a:cs typeface="+mn-cs"/>
              </a:rPr>
              <a:t>Prophecies </a:t>
            </a:r>
            <a:r>
              <a:rPr kumimoji="0" lang="en-US" sz="4500" b="1" i="0" u="none" strike="noStrike" kern="1200" cap="none" spc="0" normalizeH="0" baseline="0" noProof="0" dirty="0">
                <a:ln>
                  <a:noFill/>
                </a:ln>
                <a:solidFill>
                  <a:prstClr val="black"/>
                </a:solidFill>
                <a:effectLst/>
                <a:uLnTx/>
                <a:uFillTx/>
                <a:latin typeface="Calibri" panose="020F0502020204030204"/>
                <a:ea typeface="+mn-ea"/>
                <a:cs typeface="+mn-cs"/>
              </a:rPr>
              <a:t>&amp; </a:t>
            </a:r>
            <a:r>
              <a:rPr kumimoji="0" lang="en-US" sz="4500" b="1" i="0" u="none" strike="noStrike" kern="1200" cap="none" spc="0" normalizeH="0" baseline="0" noProof="0" dirty="0">
                <a:ln>
                  <a:noFill/>
                </a:ln>
                <a:solidFill>
                  <a:srgbClr val="0000FF"/>
                </a:solidFill>
                <a:effectLst/>
                <a:uLnTx/>
                <a:uFillTx/>
                <a:latin typeface="Calibri" panose="020F0502020204030204"/>
                <a:ea typeface="+mn-ea"/>
                <a:cs typeface="+mn-cs"/>
              </a:rPr>
              <a:t>Fulfillment</a:t>
            </a:r>
            <a:endParaRPr kumimoji="0" lang="en-US" sz="3600" b="0" i="0" u="none" strike="noStrike" kern="1200" cap="none" spc="0" normalizeH="0" baseline="0" noProof="0" dirty="0">
              <a:ln>
                <a:noFill/>
              </a:ln>
              <a:solidFill>
                <a:srgbClr val="0000FF"/>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6E71A45A-2EC6-12A8-D1CB-36CEB3FE3332}"/>
              </a:ext>
            </a:extLst>
          </p:cNvPr>
          <p:cNvSpPr txBox="1"/>
          <p:nvPr/>
        </p:nvSpPr>
        <p:spPr>
          <a:xfrm>
            <a:off x="284480" y="1183412"/>
            <a:ext cx="8575040"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rPr>
              <a:t>*Messiah</a:t>
            </a:r>
            <a:r>
              <a:rPr lang="en-US" sz="3600" b="1" kern="100" dirty="0">
                <a:solidFill>
                  <a:prstClr val="black"/>
                </a:solidFill>
                <a:latin typeface="Calibri" panose="020F0502020204030204"/>
                <a:ea typeface="Aptos" panose="020B0004020202020204" pitchFamily="34" charset="0"/>
                <a:cs typeface="Times New Roman" panose="02020603050405020304" pitchFamily="18" charset="0"/>
              </a:rPr>
              <a:t>: seed of Abraham &amp; David</a:t>
            </a:r>
            <a:endParaRPr kumimoji="0" lang="en-US" sz="3600" b="0" i="0" u="none" strike="noStrike" kern="100" cap="none" spc="0" normalizeH="0" baseline="0" noProof="0" dirty="0">
              <a:ln>
                <a:noFill/>
              </a:ln>
              <a:solidFill>
                <a:srgbClr val="FF0000"/>
              </a:solidFill>
              <a:effectLst/>
              <a:uLnTx/>
              <a:uFillTx/>
              <a:latin typeface="Calibri" panose="020F0502020204030204"/>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2F337CE7-D0E6-B82A-BCD7-F57E2E3160D8}"/>
              </a:ext>
            </a:extLst>
          </p:cNvPr>
          <p:cNvSpPr txBox="1"/>
          <p:nvPr/>
        </p:nvSpPr>
        <p:spPr>
          <a:xfrm>
            <a:off x="284480" y="2272511"/>
            <a:ext cx="8575040" cy="1677382"/>
          </a:xfrm>
          <a:prstGeom prst="rect">
            <a:avLst/>
          </a:prstGeom>
          <a:noFill/>
        </p:spPr>
        <p:txBody>
          <a:bodyPr wrap="square" rtlCol="0">
            <a:spAutoFit/>
          </a:bodyPr>
          <a:lstStyle>
            <a:defPPr>
              <a:defRPr lang="en-US"/>
            </a:defPPr>
            <a:lvl1pPr marR="0" lvl="0" indent="0" fontAlgn="auto">
              <a:lnSpc>
                <a:spcPct val="100000"/>
              </a:lnSpc>
              <a:spcBef>
                <a:spcPts val="0"/>
              </a:spcBef>
              <a:spcAft>
                <a:spcPts val="0"/>
              </a:spcAft>
              <a:buClrTx/>
              <a:buSzTx/>
              <a:buFontTx/>
              <a:buNone/>
              <a:tabLst/>
              <a:defRPr kumimoji="0" sz="3200" b="0" i="1" u="none" strike="noStrike" cap="none" spc="0" normalizeH="0" baseline="0">
                <a:ln>
                  <a:noFill/>
                </a:ln>
                <a:solidFill>
                  <a:srgbClr val="ED7D31">
                    <a:lumMod val="50000"/>
                  </a:srgbClr>
                </a:solidFill>
                <a:effectLst/>
                <a:uLnTx/>
                <a:uFillTx/>
                <a:latin typeface="Calibri" panose="020F0502020204030204"/>
              </a:defRPr>
            </a:lvl1pPr>
          </a:lstStyle>
          <a:p>
            <a:pPr lvl="0"/>
            <a:r>
              <a:rPr lang="en-US" dirty="0">
                <a:solidFill>
                  <a:srgbClr val="0000FF"/>
                </a:solidFill>
              </a:rPr>
              <a:t>“The book of the genealogy of Jesus Christ, the Son of David, the Son of Abraham:</a:t>
            </a:r>
            <a:r>
              <a:rPr lang="en-US" sz="2800" dirty="0">
                <a:solidFill>
                  <a:srgbClr val="0000FF"/>
                </a:solidFill>
              </a:rPr>
              <a:t>”</a:t>
            </a:r>
            <a:r>
              <a:rPr kumimoji="0" lang="en-US" sz="1100" b="0" u="none" strike="noStrike" kern="1200" cap="none" spc="0" normalizeH="0" baseline="0" noProof="0" dirty="0">
                <a:ln>
                  <a:noFill/>
                </a:ln>
                <a:solidFill>
                  <a:srgbClr val="0000FF"/>
                </a:solidFill>
                <a:effectLst/>
                <a:uLnTx/>
                <a:uFillTx/>
              </a:rPr>
              <a:t>	</a:t>
            </a:r>
            <a:r>
              <a:rPr kumimoji="0" lang="en-US" sz="1100" b="0" i="0" u="none" strike="noStrike" kern="1200" cap="none" spc="0" normalizeH="0" baseline="0" noProof="0" dirty="0">
                <a:ln>
                  <a:noFill/>
                </a:ln>
                <a:solidFill>
                  <a:srgbClr val="0000FF"/>
                </a:solidFill>
                <a:effectLst/>
                <a:uLnTx/>
                <a:uFillTx/>
                <a:latin typeface="Calibri" panose="020F0502020204030204"/>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FF"/>
                </a:solidFill>
                <a:effectLst/>
                <a:uLnTx/>
                <a:uFillTx/>
                <a:latin typeface="Calibri" panose="020F0502020204030204"/>
                <a:ea typeface="+mn-ea"/>
                <a:cs typeface="+mn-cs"/>
              </a:rPr>
              <a:t>										Matthew 1:1</a:t>
            </a:r>
          </a:p>
        </p:txBody>
      </p:sp>
      <p:sp>
        <p:nvSpPr>
          <p:cNvPr id="7" name="TextBox 6">
            <a:extLst>
              <a:ext uri="{FF2B5EF4-FFF2-40B4-BE49-F238E27FC236}">
                <a16:creationId xmlns:a16="http://schemas.microsoft.com/office/drawing/2014/main" id="{8D0A6A46-35A7-DC55-E562-06F12DA2CBB2}"/>
              </a:ext>
            </a:extLst>
          </p:cNvPr>
          <p:cNvSpPr txBox="1"/>
          <p:nvPr/>
        </p:nvSpPr>
        <p:spPr>
          <a:xfrm>
            <a:off x="284480" y="4261624"/>
            <a:ext cx="8575040" cy="2000548"/>
          </a:xfrm>
          <a:prstGeom prst="rect">
            <a:avLst/>
          </a:prstGeom>
          <a:noFill/>
        </p:spPr>
        <p:txBody>
          <a:bodyPr wrap="square" rtlCol="0">
            <a:spAutoFit/>
          </a:bodyPr>
          <a:lstStyle>
            <a:defPPr>
              <a:defRPr lang="en-US"/>
            </a:defPPr>
            <a:lvl1pPr marR="0" lvl="0" indent="0" fontAlgn="auto">
              <a:lnSpc>
                <a:spcPct val="100000"/>
              </a:lnSpc>
              <a:spcBef>
                <a:spcPts val="0"/>
              </a:spcBef>
              <a:spcAft>
                <a:spcPts val="0"/>
              </a:spcAft>
              <a:buClrTx/>
              <a:buSzTx/>
              <a:buFontTx/>
              <a:buNone/>
              <a:tabLst/>
              <a:defRPr kumimoji="0" sz="3200" b="0" i="1" u="none" strike="noStrike" cap="none" spc="0" normalizeH="0" baseline="0">
                <a:ln>
                  <a:noFill/>
                </a:ln>
                <a:solidFill>
                  <a:srgbClr val="ED7D31">
                    <a:lumMod val="50000"/>
                  </a:srgbClr>
                </a:solidFill>
                <a:effectLst/>
                <a:uLnTx/>
                <a:uFillTx/>
                <a:latin typeface="Calibri" panose="020F0502020204030204"/>
              </a:defRPr>
            </a:lvl1pPr>
          </a:lstStyle>
          <a:p>
            <a:r>
              <a:rPr lang="en-US" dirty="0">
                <a:solidFill>
                  <a:srgbClr val="0000FF"/>
                </a:solidFill>
              </a:rPr>
              <a:t>“And if you are Christ’s, then you are Abraham’s seed, and heirs according to the promise.”</a:t>
            </a:r>
          </a:p>
          <a:p>
            <a:r>
              <a:rPr kumimoji="0" lang="en-US" sz="2800" b="0" i="0" u="none" strike="noStrike" kern="1200" cap="none" spc="0" normalizeH="0" baseline="0" noProof="0" dirty="0">
                <a:ln>
                  <a:noFill/>
                </a:ln>
                <a:solidFill>
                  <a:srgbClr val="0000FF"/>
                </a:solidFill>
                <a:effectLst/>
                <a:uLnTx/>
                <a:uFillTx/>
                <a:latin typeface="Calibri" panose="020F0502020204030204"/>
                <a:ea typeface="+mn-ea"/>
                <a:cs typeface="+mn-cs"/>
              </a:rPr>
              <a:t>										Galatians</a:t>
            </a:r>
            <a:r>
              <a:rPr kumimoji="0" lang="en-US" sz="2800" b="0" i="0" u="none" strike="noStrike" kern="1200" cap="none" spc="0" normalizeH="0" noProof="0" dirty="0">
                <a:ln>
                  <a:noFill/>
                </a:ln>
                <a:solidFill>
                  <a:srgbClr val="0000FF"/>
                </a:solidFill>
                <a:effectLst/>
                <a:uLnTx/>
                <a:uFillTx/>
                <a:latin typeface="Calibri" panose="020F0502020204030204"/>
                <a:ea typeface="+mn-ea"/>
                <a:cs typeface="+mn-cs"/>
              </a:rPr>
              <a:t> 3:29</a:t>
            </a:r>
            <a:endParaRPr kumimoji="0" lang="en-US" sz="2800" b="0" i="0" u="none" strike="noStrike" kern="1200" cap="none" spc="0" normalizeH="0" baseline="0" noProof="0" dirty="0">
              <a:ln>
                <a:noFill/>
              </a:ln>
              <a:solidFill>
                <a:srgbClr val="0000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50572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6B0364EE2CFC54FA1B0E371259FA61E" ma:contentTypeVersion="19" ma:contentTypeDescription="Create a new document." ma:contentTypeScope="" ma:versionID="4aedd316733d038a30b0b3bbd5525143">
  <xsd:schema xmlns:xsd="http://www.w3.org/2001/XMLSchema" xmlns:xs="http://www.w3.org/2001/XMLSchema" xmlns:p="http://schemas.microsoft.com/office/2006/metadata/properties" xmlns:ns1="http://schemas.microsoft.com/sharepoint/v3" xmlns:ns3="894506b5-0fe5-4da6-98f0-a7935693d7b0" xmlns:ns4="a479a328-5c65-48ab-986d-6139d08d2097" targetNamespace="http://schemas.microsoft.com/office/2006/metadata/properties" ma:root="true" ma:fieldsID="cb6e86a548b90638553778e5b26be526" ns1:_="" ns3:_="" ns4:_="">
    <xsd:import namespace="http://schemas.microsoft.com/sharepoint/v3"/>
    <xsd:import namespace="894506b5-0fe5-4da6-98f0-a7935693d7b0"/>
    <xsd:import namespace="a479a328-5c65-48ab-986d-6139d08d2097"/>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LengthInSeconds" minOccurs="0"/>
                <xsd:element ref="ns4:_activity" minOccurs="0"/>
                <xsd:element ref="ns4:MediaServiceObjectDetectorVersions" minOccurs="0"/>
                <xsd:element ref="ns4:MediaServiceSystemTags" minOccurs="0"/>
                <xsd:element ref="ns4:MediaServiceLocation" minOccurs="0"/>
                <xsd:element ref="ns1:_ip_UnifiedCompliancePolicyProperties" minOccurs="0"/>
                <xsd:element ref="ns1:_ip_UnifiedCompliancePolicyUIAction" minOccurs="0"/>
                <xsd:element ref="ns4:MediaServiceSearchProperties" minOccurs="0"/>
                <xsd:element ref="ns4: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3" nillable="true" ma:displayName="Unified Compliance Policy Properties" ma:hidden="true" ma:internalName="_ip_UnifiedCompliancePolicyProperties">
      <xsd:simpleType>
        <xsd:restriction base="dms:Note"/>
      </xsd:simpleType>
    </xsd:element>
    <xsd:element name="_ip_UnifiedCompliancePolicyUIAction" ma:index="2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94506b5-0fe5-4da6-98f0-a7935693d7b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479a328-5c65-48ab-986d-6139d08d2097"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_activity" ma:index="19"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activity xmlns="a479a328-5c65-48ab-986d-6139d08d2097"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FDF93655-A469-4350-8566-227BDB04E85F}">
  <ds:schemaRefs>
    <ds:schemaRef ds:uri="http://schemas.microsoft.com/sharepoint/v3/contenttype/forms"/>
  </ds:schemaRefs>
</ds:datastoreItem>
</file>

<file path=customXml/itemProps2.xml><?xml version="1.0" encoding="utf-8"?>
<ds:datastoreItem xmlns:ds="http://schemas.openxmlformats.org/officeDocument/2006/customXml" ds:itemID="{ECCE3483-ABD0-4CF8-B98A-D7CF04AAC3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94506b5-0fe5-4da6-98f0-a7935693d7b0"/>
    <ds:schemaRef ds:uri="a479a328-5c65-48ab-986d-6139d08d209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781D442-814D-4CE2-9C56-2D810C3A7BD5}">
  <ds:schemaRefs>
    <ds:schemaRef ds:uri="http://schemas.microsoft.com/office/2006/metadata/properties"/>
    <ds:schemaRef ds:uri="http://www.w3.org/XML/1998/namespace"/>
    <ds:schemaRef ds:uri="http://schemas.microsoft.com/office/2006/documentManagement/types"/>
    <ds:schemaRef ds:uri="http://purl.org/dc/elements/1.1/"/>
    <ds:schemaRef ds:uri="a479a328-5c65-48ab-986d-6139d08d2097"/>
    <ds:schemaRef ds:uri="http://purl.org/dc/terms/"/>
    <ds:schemaRef ds:uri="http://purl.org/dc/dcmitype/"/>
    <ds:schemaRef ds:uri="http://schemas.microsoft.com/sharepoint/v3"/>
    <ds:schemaRef ds:uri="http://schemas.microsoft.com/office/infopath/2007/PartnerControls"/>
    <ds:schemaRef ds:uri="http://schemas.openxmlformats.org/package/2006/metadata/core-properties"/>
    <ds:schemaRef ds:uri="894506b5-0fe5-4da6-98f0-a7935693d7b0"/>
  </ds:schemaRefs>
</ds:datastoreItem>
</file>

<file path=docProps/app.xml><?xml version="1.0" encoding="utf-8"?>
<Properties xmlns="http://schemas.openxmlformats.org/officeDocument/2006/extended-properties" xmlns:vt="http://schemas.openxmlformats.org/officeDocument/2006/docPropsVTypes">
  <Template>Office Theme</Template>
  <TotalTime>10122</TotalTime>
  <Words>2206</Words>
  <Application>Microsoft Office PowerPoint</Application>
  <PresentationFormat>Letter Paper (8.5x11 in)</PresentationFormat>
  <Paragraphs>115</Paragraphs>
  <Slides>27</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Aptos</vt:lpstr>
      <vt:lpstr>Arial</vt:lpstr>
      <vt:lpstr>Bradley Hand ITC</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PPG Industries,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Boyd, Gary</dc:creator>
  <cp:lastModifiedBy>Boyd, Gary</cp:lastModifiedBy>
  <cp:revision>49</cp:revision>
  <cp:lastPrinted>2020-01-24T20:12:59Z</cp:lastPrinted>
  <dcterms:created xsi:type="dcterms:W3CDTF">2015-03-03T15:20:24Z</dcterms:created>
  <dcterms:modified xsi:type="dcterms:W3CDTF">2025-04-27T13:07:54Z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0x010100A6B0364EE2CFC54FA1B0E371259FA61E</vt:lpwstr>
  </property>
</Properties>
</file>